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20" r:id="rId2"/>
    <p:sldId id="402" r:id="rId3"/>
    <p:sldId id="531" r:id="rId4"/>
    <p:sldId id="529" r:id="rId5"/>
    <p:sldId id="526" r:id="rId6"/>
    <p:sldId id="527" r:id="rId7"/>
    <p:sldId id="528" r:id="rId8"/>
    <p:sldId id="530" r:id="rId9"/>
    <p:sldId id="442" r:id="rId10"/>
    <p:sldId id="445" r:id="rId11"/>
    <p:sldId id="487" r:id="rId12"/>
    <p:sldId id="489" r:id="rId13"/>
    <p:sldId id="533" r:id="rId14"/>
    <p:sldId id="532" r:id="rId15"/>
    <p:sldId id="495" r:id="rId16"/>
    <p:sldId id="493" r:id="rId17"/>
    <p:sldId id="499" r:id="rId18"/>
    <p:sldId id="500" r:id="rId19"/>
    <p:sldId id="497" r:id="rId20"/>
    <p:sldId id="501" r:id="rId21"/>
    <p:sldId id="504" r:id="rId22"/>
    <p:sldId id="518" r:id="rId23"/>
    <p:sldId id="507" r:id="rId24"/>
    <p:sldId id="508" r:id="rId25"/>
    <p:sldId id="509" r:id="rId26"/>
    <p:sldId id="511" r:id="rId27"/>
    <p:sldId id="524" r:id="rId28"/>
    <p:sldId id="512" r:id="rId29"/>
    <p:sldId id="513" r:id="rId30"/>
    <p:sldId id="534" r:id="rId31"/>
  </p:sldIdLst>
  <p:sldSz cx="9144000" cy="6858000" type="screen4x3"/>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5" autoAdjust="0"/>
    <p:restoredTop sz="94622" autoAdjust="0"/>
  </p:normalViewPr>
  <p:slideViewPr>
    <p:cSldViewPr>
      <p:cViewPr varScale="1">
        <p:scale>
          <a:sx n="68" d="100"/>
          <a:sy n="68" d="100"/>
        </p:scale>
        <p:origin x="1434" y="60"/>
      </p:cViewPr>
      <p:guideLst>
        <p:guide orient="horz" pos="2160"/>
        <p:guide pos="2880"/>
      </p:guideLst>
    </p:cSldViewPr>
  </p:slideViewPr>
  <p:outlineViewPr>
    <p:cViewPr>
      <p:scale>
        <a:sx n="33" d="100"/>
        <a:sy n="33" d="100"/>
      </p:scale>
      <p:origin x="0" y="294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6"/>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28F8A99E-DDB5-4605-AC7D-747B5E188A6F}" type="datetime1">
              <a:rPr lang="tr-TR" smtClean="0">
                <a:solidFill>
                  <a:prstClr val="black">
                    <a:tint val="75000"/>
                  </a:prstClr>
                </a:solidFill>
              </a:rPr>
              <a:pPr/>
              <a:t>7.12.2017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75937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F1D11855-5634-46DD-8985-FDB9DD854949}" type="datetime1">
              <a:rPr lang="tr-TR" smtClean="0">
                <a:solidFill>
                  <a:prstClr val="black">
                    <a:tint val="75000"/>
                  </a:prstClr>
                </a:solidFill>
              </a:rPr>
              <a:pPr/>
              <a:t>7.12.2017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33362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9"/>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7AAF11C9-DB74-4CAE-B6CE-DE02CC29A565}" type="datetime1">
              <a:rPr lang="tr-TR" smtClean="0">
                <a:solidFill>
                  <a:prstClr val="black">
                    <a:tint val="75000"/>
                  </a:prstClr>
                </a:solidFill>
              </a:rPr>
              <a:pPr/>
              <a:t>7.12.2017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23123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13A2E9ED-49BF-4F75-8AE6-FC8E8A06AB7E}" type="datetime1">
              <a:rPr lang="tr-TR" smtClean="0">
                <a:solidFill>
                  <a:prstClr val="black">
                    <a:tint val="75000"/>
                  </a:prstClr>
                </a:solidFill>
              </a:rPr>
              <a:pPr/>
              <a:t>7.12.2017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15746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1"/>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879FB2B7-1CC1-4134-8689-78872BFDE5C2}" type="datetime1">
              <a:rPr lang="tr-TR" smtClean="0">
                <a:solidFill>
                  <a:prstClr val="black">
                    <a:tint val="75000"/>
                  </a:prstClr>
                </a:solidFill>
              </a:rPr>
              <a:pPr/>
              <a:t>7.12.2017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40586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72AA06EA-3233-442F-B6CD-DA12C0056454}" type="datetime1">
              <a:rPr lang="tr-TR" smtClean="0">
                <a:solidFill>
                  <a:prstClr val="black">
                    <a:tint val="75000"/>
                  </a:prstClr>
                </a:solidFill>
              </a:rPr>
              <a:pPr/>
              <a:t>7.12.2017</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99996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B3002C2E-1653-4CC9-BC54-00E4ABFE772A}" type="datetime1">
              <a:rPr lang="tr-TR" smtClean="0">
                <a:solidFill>
                  <a:prstClr val="black">
                    <a:tint val="75000"/>
                  </a:prstClr>
                </a:solidFill>
              </a:rPr>
              <a:pPr/>
              <a:t>7.12.2017</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16263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13F552AA-497F-40F2-A2F4-034EF74817D0}" type="datetime1">
              <a:rPr lang="tr-TR" smtClean="0">
                <a:solidFill>
                  <a:prstClr val="black">
                    <a:tint val="75000"/>
                  </a:prstClr>
                </a:solidFill>
              </a:rPr>
              <a:pPr/>
              <a:t>7.12.2017</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70467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E5657806-7628-4879-A995-C5A9F14EACEC}" type="datetime1">
              <a:rPr lang="tr-TR" smtClean="0">
                <a:solidFill>
                  <a:prstClr val="black">
                    <a:tint val="75000"/>
                  </a:prstClr>
                </a:solidFill>
              </a:rPr>
              <a:pPr/>
              <a:t>7.12.2017</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02152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2" y="273049"/>
            <a:ext cx="3008313" cy="1162051"/>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D969F44-863D-43CD-81F1-C5BDF8BCCFDA}" type="datetime1">
              <a:rPr lang="tr-TR" smtClean="0">
                <a:solidFill>
                  <a:prstClr val="black">
                    <a:tint val="75000"/>
                  </a:prstClr>
                </a:solidFill>
              </a:rPr>
              <a:pPr/>
              <a:t>7.12.2017</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50172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9"/>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4E473903-ED4B-4167-A819-AC1DEF5613BD}" type="datetime1">
              <a:rPr lang="tr-TR" smtClean="0">
                <a:solidFill>
                  <a:prstClr val="black">
                    <a:tint val="75000"/>
                  </a:prstClr>
                </a:solidFill>
              </a:rPr>
              <a:pPr/>
              <a:t>7.12.2017</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82331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5BC70A-2985-4A71-902C-A4F7B8421874}" type="datetime1">
              <a:rPr lang="tr-TR" smtClean="0">
                <a:solidFill>
                  <a:prstClr val="black">
                    <a:tint val="75000"/>
                  </a:prstClr>
                </a:solidFill>
              </a:rPr>
              <a:pPr/>
              <a:t>7.12.2017</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040030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AAEAE4A8-A6E5-453E-B946-FB774B73F48C}" type="slidenum">
              <a:rPr lang="tr-TR" smtClean="0">
                <a:solidFill>
                  <a:srgbClr val="000000">
                    <a:lumMod val="65000"/>
                    <a:lumOff val="35000"/>
                  </a:srgbClr>
                </a:solidFill>
              </a:rPr>
              <a:pPr/>
              <a:t>1</a:t>
            </a:fld>
            <a:endParaRPr lang="tr-TR" dirty="0">
              <a:solidFill>
                <a:srgbClr val="000000">
                  <a:lumMod val="65000"/>
                  <a:lumOff val="35000"/>
                </a:srgbClr>
              </a:solidFill>
            </a:endParaRPr>
          </a:p>
        </p:txBody>
      </p:sp>
      <p:sp>
        <p:nvSpPr>
          <p:cNvPr id="5" name="Dikdörtgen 4"/>
          <p:cNvSpPr/>
          <p:nvPr/>
        </p:nvSpPr>
        <p:spPr>
          <a:xfrm>
            <a:off x="395536" y="355303"/>
            <a:ext cx="8424936" cy="769441"/>
          </a:xfrm>
          <a:prstGeom prst="rect">
            <a:avLst/>
          </a:prstGeom>
        </p:spPr>
        <p:txBody>
          <a:bodyPr wrap="square">
            <a:spAutoFit/>
          </a:bodyPr>
          <a:lstStyle/>
          <a:p>
            <a:pPr algn="ctr"/>
            <a:r>
              <a:rPr lang="tr-TR" sz="4400" b="1" i="1" dirty="0">
                <a:solidFill>
                  <a:srgbClr val="FF0000"/>
                </a:solidFill>
                <a:effectLst>
                  <a:outerShdw blurRad="38100" dist="38100" dir="2700000" algn="tl">
                    <a:srgbClr val="000000">
                      <a:alpha val="43137"/>
                    </a:srgbClr>
                  </a:outerShdw>
                </a:effectLst>
                <a:latin typeface="Bookman Old Style" panose="02050604050505020204" pitchFamily="18" charset="0"/>
              </a:rPr>
              <a:t>Sunum Planı</a:t>
            </a:r>
            <a:endParaRPr lang="tr-TR" sz="4400" i="1" dirty="0">
              <a:effectLst>
                <a:outerShdw blurRad="38100" dist="38100" dir="2700000" algn="tl">
                  <a:srgbClr val="000000">
                    <a:alpha val="43137"/>
                  </a:srgbClr>
                </a:outerShdw>
              </a:effectLst>
              <a:latin typeface="Bookman Old Style" panose="02050604050505020204" pitchFamily="18" charset="0"/>
            </a:endParaRPr>
          </a:p>
        </p:txBody>
      </p:sp>
      <p:sp>
        <p:nvSpPr>
          <p:cNvPr id="8" name="1 Başlık"/>
          <p:cNvSpPr txBox="1">
            <a:spLocks/>
          </p:cNvSpPr>
          <p:nvPr/>
        </p:nvSpPr>
        <p:spPr>
          <a:xfrm>
            <a:off x="395536" y="1412775"/>
            <a:ext cx="8568951" cy="4680521"/>
          </a:xfrm>
          <a:prstGeom prst="rect">
            <a:avLst/>
          </a:prstGeom>
        </p:spPr>
        <p:txBody>
          <a:bodyPr vert="horz" lIns="0" rIns="0" bIns="0" anchor="b">
            <a:normAutofit fontScale="52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514350" marR="0" lvl="0" indent="-514350" algn="l" defTabSz="914400" rtl="0" eaLnBrk="1" fontAlgn="auto" latinLnBrk="0" hangingPunct="1">
              <a:lnSpc>
                <a:spcPct val="100000"/>
              </a:lnSpc>
              <a:spcBef>
                <a:spcPct val="0"/>
              </a:spcBef>
              <a:spcAft>
                <a:spcPts val="0"/>
              </a:spcAft>
              <a:buClrTx/>
              <a:buSzTx/>
              <a:buFontTx/>
              <a:buAutoNum type="arabicPeriod"/>
              <a:tabLst/>
              <a:defRPr/>
            </a:pPr>
            <a:r>
              <a:rPr lang="tr-TR" sz="4100" b="1" dirty="0">
                <a:solidFill>
                  <a:sysClr val="windowText" lastClr="000000"/>
                </a:solidFill>
                <a:effectLst>
                  <a:outerShdw blurRad="38100" dist="38100" dir="2700000" algn="tl">
                    <a:srgbClr val="000000">
                      <a:alpha val="43137"/>
                    </a:srgbClr>
                  </a:outerShdw>
                </a:effectLst>
                <a:latin typeface="Calibri"/>
              </a:rPr>
              <a:t>SAYIM VE YIL SONU İŞLEMLERİ : </a:t>
            </a:r>
          </a:p>
          <a:p>
            <a:pPr marL="514350" marR="0" lvl="0" indent="-514350" algn="l" defTabSz="914400" rtl="0" eaLnBrk="1" fontAlgn="auto" latinLnBrk="0" hangingPunct="1">
              <a:lnSpc>
                <a:spcPct val="100000"/>
              </a:lnSpc>
              <a:spcBef>
                <a:spcPct val="0"/>
              </a:spcBef>
              <a:spcAft>
                <a:spcPts val="0"/>
              </a:spcAft>
              <a:buClrTx/>
              <a:buSzTx/>
              <a:buFontTx/>
              <a:buAutoNum type="arabicPeriod"/>
              <a:tabLst/>
              <a:defRPr/>
            </a:pPr>
            <a:endParaRPr lang="tr-TR" sz="3100" b="1" dirty="0">
              <a:solidFill>
                <a:sysClr val="windowText" lastClr="000000"/>
              </a:solidFill>
              <a:effectLst>
                <a:outerShdw blurRad="38100" dist="38100" dir="2700000" algn="tl">
                  <a:srgbClr val="000000">
                    <a:alpha val="43137"/>
                  </a:srgbClr>
                </a:outerShdw>
              </a:effectLst>
              <a:latin typeface="Calibri"/>
            </a:endParaRPr>
          </a:p>
          <a:p>
            <a:pPr lvl="0">
              <a:defRPr/>
            </a:pPr>
            <a:r>
              <a:rPr lang="tr-TR" sz="3200" b="1" dirty="0">
                <a:solidFill>
                  <a:srgbClr val="FF0000"/>
                </a:solidFill>
              </a:rPr>
              <a:t> 	</a:t>
            </a:r>
            <a:r>
              <a:rPr lang="tr-TR" sz="4100" b="1" dirty="0">
                <a:solidFill>
                  <a:srgbClr val="FF0000"/>
                </a:solidFill>
              </a:rPr>
              <a:t>1.1. Sayım Tutanağı Oluştur,</a:t>
            </a:r>
          </a:p>
          <a:p>
            <a:pPr lvl="0">
              <a:defRPr/>
            </a:pPr>
            <a:r>
              <a:rPr lang="tr-TR" sz="4100" b="1" dirty="0">
                <a:solidFill>
                  <a:sysClr val="windowText" lastClr="000000"/>
                </a:solidFill>
              </a:rPr>
              <a:t>           		</a:t>
            </a:r>
          </a:p>
          <a:p>
            <a:pPr lvl="0">
              <a:defRPr/>
            </a:pPr>
            <a:r>
              <a:rPr lang="tr-TR" sz="4100" b="1" dirty="0">
                <a:solidFill>
                  <a:sysClr val="windowText" lastClr="000000"/>
                </a:solidFill>
              </a:rPr>
              <a:t>      	</a:t>
            </a:r>
            <a:r>
              <a:rPr lang="tr-TR" sz="4100" b="1" dirty="0">
                <a:solidFill>
                  <a:srgbClr val="FF0000"/>
                </a:solidFill>
              </a:rPr>
              <a:t>1.2. Sayım Tutanağı Listesi,</a:t>
            </a:r>
          </a:p>
          <a:p>
            <a:pPr lvl="0">
              <a:defRPr/>
            </a:pPr>
            <a:endParaRPr lang="tr-TR" sz="4100" b="1" dirty="0">
              <a:solidFill>
                <a:srgbClr val="FF0000"/>
              </a:solidFill>
            </a:endParaRPr>
          </a:p>
          <a:p>
            <a:pPr lvl="0">
              <a:defRPr/>
            </a:pPr>
            <a:r>
              <a:rPr lang="tr-TR" sz="4100" b="1" dirty="0">
                <a:solidFill>
                  <a:srgbClr val="FF0000"/>
                </a:solidFill>
              </a:rPr>
              <a:t>	1.3. Yıl Sonu İşlemlerini Bitir,</a:t>
            </a:r>
            <a:endParaRPr lang="tr-TR" sz="4100" b="1" dirty="0">
              <a:solidFill>
                <a:sysClr val="windowText" lastClr="000000"/>
              </a:solidFill>
              <a:effectLst>
                <a:outerShdw blurRad="38100" dist="38100" dir="2700000" algn="tl">
                  <a:srgbClr val="000000">
                    <a:alpha val="43137"/>
                  </a:srgbClr>
                </a:outerShdw>
              </a:effectLst>
              <a:latin typeface="Calibri"/>
            </a:endParaRPr>
          </a:p>
          <a:p>
            <a:pPr marL="514350" marR="0" lvl="0" indent="-514350" algn="l" defTabSz="914400" rtl="0" eaLnBrk="1" fontAlgn="auto" latinLnBrk="0" hangingPunct="1">
              <a:lnSpc>
                <a:spcPct val="100000"/>
              </a:lnSpc>
              <a:spcBef>
                <a:spcPct val="0"/>
              </a:spcBef>
              <a:spcAft>
                <a:spcPts val="0"/>
              </a:spcAft>
              <a:buClrTx/>
              <a:buSzTx/>
              <a:buFontTx/>
              <a:buAutoNum type="arabicPeriod"/>
              <a:tabLst/>
              <a:defRPr/>
            </a:pPr>
            <a:endParaRPr lang="tr-TR" sz="4100" b="1" dirty="0">
              <a:solidFill>
                <a:sysClr val="windowText" lastClr="000000"/>
              </a:solidFill>
              <a:effectLst>
                <a:outerShdw blurRad="38100" dist="38100" dir="2700000" algn="tl">
                  <a:srgbClr val="000000">
                    <a:alpha val="43137"/>
                  </a:srgbClr>
                </a:outerShdw>
              </a:effectLst>
              <a:latin typeface="Calibri"/>
            </a:endParaRPr>
          </a:p>
          <a:p>
            <a:pPr marR="0" lvl="0" algn="l" defTabSz="914400" rtl="0" eaLnBrk="1" fontAlgn="auto" latinLnBrk="0" hangingPunct="1">
              <a:lnSpc>
                <a:spcPct val="100000"/>
              </a:lnSpc>
              <a:spcBef>
                <a:spcPct val="0"/>
              </a:spcBef>
              <a:spcAft>
                <a:spcPts val="0"/>
              </a:spcAft>
              <a:buClrTx/>
              <a:buSzTx/>
              <a:tabLst/>
              <a:defRPr/>
            </a:pPr>
            <a:r>
              <a:rPr lang="tr-TR" sz="3100" b="1" dirty="0">
                <a:solidFill>
                  <a:sysClr val="windowText" lastClr="000000"/>
                </a:solidFill>
                <a:effectLst>
                  <a:outerShdw blurRad="38100" dist="38100" dir="2700000" algn="tl">
                    <a:srgbClr val="000000">
                      <a:alpha val="43137"/>
                    </a:srgbClr>
                  </a:outerShdw>
                </a:effectLst>
                <a:latin typeface="Calibri"/>
              </a:rPr>
              <a:t>2</a:t>
            </a:r>
            <a:r>
              <a:rPr lang="tr-TR" sz="4000" b="1" dirty="0">
                <a:solidFill>
                  <a:sysClr val="windowText" lastClr="000000"/>
                </a:solidFill>
                <a:effectLst>
                  <a:outerShdw blurRad="38100" dist="38100" dir="2700000" algn="tl">
                    <a:srgbClr val="000000">
                      <a:alpha val="43137"/>
                    </a:srgbClr>
                  </a:outerShdw>
                </a:effectLst>
                <a:latin typeface="Calibri"/>
              </a:rPr>
              <a:t>.     TAŞINIR RAPORLARI</a:t>
            </a:r>
          </a:p>
          <a:p>
            <a:pPr marR="0" lvl="0" algn="l" defTabSz="914400" rtl="0" eaLnBrk="1" fontAlgn="auto" latinLnBrk="0" hangingPunct="1">
              <a:lnSpc>
                <a:spcPct val="100000"/>
              </a:lnSpc>
              <a:spcBef>
                <a:spcPct val="0"/>
              </a:spcBef>
              <a:spcAft>
                <a:spcPts val="0"/>
              </a:spcAft>
              <a:buClrTx/>
              <a:buSzTx/>
              <a:tabLst/>
              <a:defRPr/>
            </a:pPr>
            <a:r>
              <a:rPr lang="tr-TR" sz="2800" b="1" noProof="0" dirty="0">
                <a:solidFill>
                  <a:srgbClr val="FF0000"/>
                </a:solidFill>
                <a:latin typeface="Calibri"/>
              </a:rPr>
              <a:t>      	</a:t>
            </a:r>
          </a:p>
          <a:p>
            <a:pPr lvl="0">
              <a:defRPr/>
            </a:pPr>
            <a:r>
              <a:rPr lang="tr-TR" sz="2500" b="1" dirty="0">
                <a:solidFill>
                  <a:sysClr val="windowText" lastClr="000000"/>
                </a:solidFill>
              </a:rPr>
              <a:t>		</a:t>
            </a:r>
          </a:p>
          <a:p>
            <a:pPr lvl="0">
              <a:defRPr/>
            </a:pPr>
            <a:r>
              <a:rPr lang="tr-TR" sz="3300" b="1" dirty="0">
                <a:solidFill>
                  <a:sysClr val="windowText" lastClr="000000"/>
                </a:solidFill>
              </a:rPr>
              <a:t>                      </a:t>
            </a:r>
            <a:r>
              <a:rPr lang="tr-TR" sz="4600" b="1" dirty="0">
                <a:solidFill>
                  <a:srgbClr val="FF0000"/>
                </a:solidFill>
              </a:rPr>
              <a:t>2.1. 13 </a:t>
            </a:r>
            <a:r>
              <a:rPr lang="tr-TR" sz="4600" b="1" dirty="0" err="1">
                <a:solidFill>
                  <a:srgbClr val="FF0000"/>
                </a:solidFill>
              </a:rPr>
              <a:t>Nolu</a:t>
            </a:r>
            <a:r>
              <a:rPr lang="tr-TR" sz="4600" b="1" dirty="0">
                <a:solidFill>
                  <a:srgbClr val="FF0000"/>
                </a:solidFill>
              </a:rPr>
              <a:t> Örnek </a:t>
            </a:r>
            <a:r>
              <a:rPr lang="tr-TR" sz="4600" b="1" dirty="0">
                <a:solidFill>
                  <a:srgbClr val="FF0000"/>
                </a:solidFill>
                <a:effectLst>
                  <a:outerShdw blurRad="38100" dist="38100" dir="2700000" algn="tl">
                    <a:srgbClr val="000000">
                      <a:alpha val="43137"/>
                    </a:srgbClr>
                  </a:outerShdw>
                </a:effectLst>
              </a:rPr>
              <a:t>(Sayım Döküm Cetveli)</a:t>
            </a:r>
          </a:p>
          <a:p>
            <a:pPr lvl="0">
              <a:defRPr/>
            </a:pPr>
            <a:endParaRPr lang="tr-TR" sz="4600" b="1" dirty="0">
              <a:solidFill>
                <a:srgbClr val="FF0000"/>
              </a:solidFill>
            </a:endParaRPr>
          </a:p>
          <a:p>
            <a:pPr lvl="0">
              <a:defRPr/>
            </a:pPr>
            <a:r>
              <a:rPr lang="tr-TR" sz="4600" b="1" dirty="0">
                <a:solidFill>
                  <a:srgbClr val="FF0000"/>
                </a:solidFill>
              </a:rPr>
              <a:t>	   2.1. 14 </a:t>
            </a:r>
            <a:r>
              <a:rPr lang="tr-TR" sz="4600" b="1" dirty="0" err="1">
                <a:solidFill>
                  <a:srgbClr val="FF0000"/>
                </a:solidFill>
              </a:rPr>
              <a:t>Nolu</a:t>
            </a:r>
            <a:r>
              <a:rPr lang="tr-TR" sz="4600" b="1" dirty="0">
                <a:solidFill>
                  <a:srgbClr val="FF0000"/>
                </a:solidFill>
              </a:rPr>
              <a:t> Örnek </a:t>
            </a:r>
            <a:r>
              <a:rPr lang="tr-TR" sz="4600" b="1" dirty="0">
                <a:solidFill>
                  <a:srgbClr val="FF0000"/>
                </a:solidFill>
                <a:effectLst>
                  <a:outerShdw blurRad="38100" dist="38100" dir="2700000" algn="tl">
                    <a:srgbClr val="000000">
                      <a:alpha val="43137"/>
                    </a:srgbClr>
                  </a:outerShdw>
                </a:effectLst>
              </a:rPr>
              <a:t>(</a:t>
            </a:r>
            <a:r>
              <a:rPr lang="pt-BR" sz="4600" b="1" dirty="0">
                <a:solidFill>
                  <a:srgbClr val="FF0000"/>
                </a:solidFill>
                <a:effectLst>
                  <a:outerShdw blurRad="38100" dist="38100" dir="2700000" algn="tl">
                    <a:srgbClr val="000000">
                      <a:alpha val="43137"/>
                    </a:srgbClr>
                  </a:outerShdw>
                </a:effectLst>
              </a:rPr>
              <a:t>Harcama Birimi Taşınır Mal Yönetim Hesabı Cetveli</a:t>
            </a:r>
            <a:r>
              <a:rPr lang="tr-TR" sz="4600" b="1" dirty="0">
                <a:solidFill>
                  <a:srgbClr val="FF0000"/>
                </a:solidFill>
                <a:effectLst>
                  <a:outerShdw blurRad="38100" dist="38100" dir="2700000" algn="tl">
                    <a:srgbClr val="000000">
                      <a:alpha val="43137"/>
                    </a:srgbClr>
                  </a:outerShdw>
                </a:effectLst>
              </a:rPr>
              <a:t>)</a:t>
            </a:r>
          </a:p>
          <a:p>
            <a:pPr lvl="0">
              <a:defRPr/>
            </a:pPr>
            <a:endParaRPr lang="tr-TR" sz="3300" b="1" dirty="0">
              <a:solidFill>
                <a:srgbClr val="FF0000"/>
              </a:solidFill>
            </a:endParaRPr>
          </a:p>
          <a:p>
            <a:pPr lvl="0">
              <a:defRPr/>
            </a:pPr>
            <a:r>
              <a:rPr lang="tr-TR" sz="3300" b="1" dirty="0">
                <a:solidFill>
                  <a:srgbClr val="FF0000"/>
                </a:solidFill>
              </a:rPr>
              <a:t>	     	</a:t>
            </a:r>
            <a:endParaRPr lang="tr-TR" sz="3300" b="1" dirty="0">
              <a:solidFill>
                <a:srgbClr val="FF0000"/>
              </a:solidFill>
              <a:latin typeface="Calibri"/>
            </a:endParaRPr>
          </a:p>
          <a:p>
            <a:pPr lvl="0">
              <a:defRPr/>
            </a:pPr>
            <a:r>
              <a:rPr lang="tr-TR" sz="2800" b="1" dirty="0">
                <a:solidFill>
                  <a:sysClr val="windowText" lastClr="000000"/>
                </a:solidFill>
              </a:rPr>
              <a:t> 		</a:t>
            </a:r>
            <a:r>
              <a:rPr lang="tr-TR" sz="2800" b="1" noProof="0" dirty="0">
                <a:solidFill>
                  <a:sysClr val="windowText" lastClr="000000"/>
                </a:solidFill>
                <a:latin typeface="Calibri"/>
              </a:rPr>
              <a:t>	</a:t>
            </a:r>
            <a:br>
              <a:rPr kumimoji="0" lang="tr-TR" sz="2800" b="0" i="0" u="none" strike="noStrike" kern="1200" cap="none" spc="0" normalizeH="0" baseline="0" noProof="0" dirty="0">
                <a:ln>
                  <a:noFill/>
                </a:ln>
                <a:solidFill>
                  <a:sysClr val="windowText" lastClr="000000"/>
                </a:solidFill>
                <a:effectLst/>
                <a:uLnTx/>
                <a:uFillTx/>
                <a:latin typeface="Calibri"/>
                <a:ea typeface="+mj-ea"/>
                <a:cs typeface="+mj-cs"/>
              </a:rPr>
            </a:br>
            <a:endParaRPr kumimoji="0" lang="tr-TR" sz="2400" b="0" i="0" u="none" strike="noStrike" kern="1200" cap="none" spc="0" normalizeH="0" baseline="0" noProof="0" dirty="0">
              <a:ln>
                <a:noFill/>
              </a:ln>
              <a:solidFill>
                <a:sysClr val="windowText" lastClr="000000"/>
              </a:solidFill>
              <a:effectLst/>
              <a:uLnTx/>
              <a:uFillTx/>
              <a:latin typeface="Calibri"/>
              <a:ea typeface="+mj-ea"/>
              <a:cs typeface="+mj-cs"/>
            </a:endParaRPr>
          </a:p>
        </p:txBody>
      </p:sp>
    </p:spTree>
    <p:extLst>
      <p:ext uri="{BB962C8B-B14F-4D97-AF65-F5344CB8AC3E}">
        <p14:creationId xmlns:p14="http://schemas.microsoft.com/office/powerpoint/2010/main" val="12262215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p:nvPr/>
        </p:nvPicPr>
        <p:blipFill rotWithShape="1">
          <a:blip r:embed="rId2"/>
          <a:srcRect t="11973" r="1464" b="12591"/>
          <a:stretch/>
        </p:blipFill>
        <p:spPr bwMode="auto">
          <a:xfrm>
            <a:off x="320474" y="974705"/>
            <a:ext cx="8499997" cy="5478631"/>
          </a:xfrm>
          <a:prstGeom prst="rect">
            <a:avLst/>
          </a:prstGeom>
          <a:ln>
            <a:noFill/>
          </a:ln>
          <a:extLst>
            <a:ext uri="{53640926-AAD7-44D8-BBD7-CCE9431645EC}">
              <a14:shadowObscured xmlns:a14="http://schemas.microsoft.com/office/drawing/2010/main"/>
            </a:ext>
          </a:extLst>
        </p:spPr>
      </p:pic>
      <p:sp>
        <p:nvSpPr>
          <p:cNvPr id="5" name="Dikdörtgen 4"/>
          <p:cNvSpPr/>
          <p:nvPr/>
        </p:nvSpPr>
        <p:spPr>
          <a:xfrm>
            <a:off x="-36512" y="44624"/>
            <a:ext cx="5382627" cy="954107"/>
          </a:xfrm>
          <a:prstGeom prst="rect">
            <a:avLst/>
          </a:prstGeom>
        </p:spPr>
        <p:txBody>
          <a:bodyPr wrap="none">
            <a:spAutoFit/>
          </a:bodyPr>
          <a:lstStyle/>
          <a:p>
            <a:r>
              <a:rPr lang="tr-TR" sz="2800" dirty="0">
                <a:solidFill>
                  <a:prstClr val="black"/>
                </a:solidFill>
                <a:latin typeface="Calibri"/>
              </a:rPr>
              <a:t> </a:t>
            </a:r>
            <a:r>
              <a:rPr lang="tr-TR" sz="2800" b="1" dirty="0">
                <a:solidFill>
                  <a:srgbClr val="FF0000"/>
                </a:solidFill>
              </a:rPr>
              <a:t>Sayım ve Yıl Sonu İşlemleri</a:t>
            </a:r>
          </a:p>
          <a:p>
            <a:r>
              <a:rPr lang="tr-TR" sz="2800" b="1" dirty="0">
                <a:solidFill>
                  <a:srgbClr val="FF0000"/>
                </a:solidFill>
                <a:effectLst>
                  <a:outerShdw blurRad="38100" dist="38100" dir="2700000" algn="tl">
                    <a:srgbClr val="000000">
                      <a:alpha val="43137"/>
                    </a:srgbClr>
                  </a:outerShdw>
                </a:effectLst>
              </a:rPr>
              <a:t>		</a:t>
            </a:r>
            <a:r>
              <a:rPr lang="tr-TR" sz="2400" b="1" dirty="0">
                <a:effectLst>
                  <a:outerShdw blurRad="38100" dist="38100" dir="2700000" algn="tl">
                    <a:srgbClr val="000000">
                      <a:alpha val="43137"/>
                    </a:srgbClr>
                  </a:outerShdw>
                </a:effectLst>
              </a:rPr>
              <a:t>Sayım Tutanağı Oluşturma</a:t>
            </a:r>
          </a:p>
        </p:txBody>
      </p:sp>
      <p:sp>
        <p:nvSpPr>
          <p:cNvPr id="7" name="Dikdörtgen 6"/>
          <p:cNvSpPr/>
          <p:nvPr/>
        </p:nvSpPr>
        <p:spPr>
          <a:xfrm>
            <a:off x="386300" y="3192036"/>
            <a:ext cx="792088" cy="10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502608" y="3327304"/>
            <a:ext cx="684000" cy="10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2123728" y="1933382"/>
            <a:ext cx="1584176" cy="180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Yuvarlatılmış Dikdörtgen 9"/>
          <p:cNvSpPr/>
          <p:nvPr/>
        </p:nvSpPr>
        <p:spPr>
          <a:xfrm>
            <a:off x="4499992" y="4077072"/>
            <a:ext cx="3744416" cy="1111478"/>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dirty="0">
                <a:solidFill>
                  <a:schemeClr val="tx1"/>
                </a:solidFill>
              </a:rPr>
              <a:t>Sayım ve Yıl Sonu İşlemleri,</a:t>
            </a:r>
          </a:p>
        </p:txBody>
      </p:sp>
      <p:sp>
        <p:nvSpPr>
          <p:cNvPr id="11" name="Yuvarlatılmış Dikdörtgen 10"/>
          <p:cNvSpPr/>
          <p:nvPr/>
        </p:nvSpPr>
        <p:spPr>
          <a:xfrm>
            <a:off x="4499992" y="5196756"/>
            <a:ext cx="3744416" cy="463406"/>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dirty="0">
                <a:solidFill>
                  <a:schemeClr val="tx1"/>
                </a:solidFill>
              </a:rPr>
              <a:t>Sayım Tutanağı Oluştur,</a:t>
            </a:r>
          </a:p>
        </p:txBody>
      </p:sp>
      <p:sp>
        <p:nvSpPr>
          <p:cNvPr id="12" name="Yuvarlatılmış Dikdörtgen 11"/>
          <p:cNvSpPr/>
          <p:nvPr/>
        </p:nvSpPr>
        <p:spPr>
          <a:xfrm>
            <a:off x="4499992" y="5659132"/>
            <a:ext cx="3753652" cy="463406"/>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dirty="0">
                <a:solidFill>
                  <a:schemeClr val="tx1"/>
                </a:solidFill>
              </a:rPr>
              <a:t>Ambar Seçilir.</a:t>
            </a:r>
          </a:p>
        </p:txBody>
      </p:sp>
    </p:spTree>
    <p:extLst>
      <p:ext uri="{BB962C8B-B14F-4D97-AF65-F5344CB8AC3E}">
        <p14:creationId xmlns:p14="http://schemas.microsoft.com/office/powerpoint/2010/main" val="194185433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320475" y="908720"/>
            <a:ext cx="8499997" cy="5688632"/>
            <a:chOff x="320475" y="686669"/>
            <a:chExt cx="8558429" cy="6205705"/>
          </a:xfrm>
        </p:grpSpPr>
        <p:pic>
          <p:nvPicPr>
            <p:cNvPr id="4" name="Resim 3"/>
            <p:cNvPicPr/>
            <p:nvPr/>
          </p:nvPicPr>
          <p:blipFill rotWithShape="1">
            <a:blip r:embed="rId2"/>
            <a:srcRect t="11972" r="1134" b="29737"/>
            <a:stretch/>
          </p:blipFill>
          <p:spPr bwMode="auto">
            <a:xfrm>
              <a:off x="320475" y="686669"/>
              <a:ext cx="8551788" cy="3102372"/>
            </a:xfrm>
            <a:prstGeom prst="rect">
              <a:avLst/>
            </a:prstGeom>
            <a:ln>
              <a:noFill/>
            </a:ln>
            <a:extLst>
              <a:ext uri="{53640926-AAD7-44D8-BBD7-CCE9431645EC}">
                <a14:shadowObscured xmlns:a14="http://schemas.microsoft.com/office/drawing/2010/main"/>
              </a:ext>
            </a:extLst>
          </p:spPr>
        </p:pic>
        <p:pic>
          <p:nvPicPr>
            <p:cNvPr id="6" name="Resim 5"/>
            <p:cNvPicPr/>
            <p:nvPr/>
          </p:nvPicPr>
          <p:blipFill rotWithShape="1">
            <a:blip r:embed="rId3"/>
            <a:srcRect t="11688" r="1191" b="29717"/>
            <a:stretch/>
          </p:blipFill>
          <p:spPr bwMode="auto">
            <a:xfrm>
              <a:off x="320475" y="3790002"/>
              <a:ext cx="8558429" cy="3102372"/>
            </a:xfrm>
            <a:prstGeom prst="rect">
              <a:avLst/>
            </a:prstGeom>
            <a:ln>
              <a:noFill/>
            </a:ln>
            <a:extLst>
              <a:ext uri="{53640926-AAD7-44D8-BBD7-CCE9431645EC}">
                <a14:shadowObscured xmlns:a14="http://schemas.microsoft.com/office/drawing/2010/main"/>
              </a:ext>
            </a:extLst>
          </p:spPr>
        </p:pic>
      </p:grpSp>
      <p:sp>
        <p:nvSpPr>
          <p:cNvPr id="5" name="Dikdörtgen 4"/>
          <p:cNvSpPr/>
          <p:nvPr/>
        </p:nvSpPr>
        <p:spPr>
          <a:xfrm>
            <a:off x="-36512" y="44624"/>
            <a:ext cx="5382627" cy="954107"/>
          </a:xfrm>
          <a:prstGeom prst="rect">
            <a:avLst/>
          </a:prstGeom>
        </p:spPr>
        <p:txBody>
          <a:bodyPr wrap="none">
            <a:spAutoFit/>
          </a:bodyPr>
          <a:lstStyle/>
          <a:p>
            <a:r>
              <a:rPr lang="tr-TR" sz="2800" dirty="0">
                <a:solidFill>
                  <a:prstClr val="black"/>
                </a:solidFill>
                <a:latin typeface="Calibri"/>
              </a:rPr>
              <a:t> </a:t>
            </a:r>
            <a:r>
              <a:rPr lang="tr-TR" sz="2800" b="1" dirty="0">
                <a:solidFill>
                  <a:srgbClr val="FF0000"/>
                </a:solidFill>
              </a:rPr>
              <a:t>Sayım ve Yıl Sonu İşlemleri</a:t>
            </a:r>
          </a:p>
          <a:p>
            <a:r>
              <a:rPr lang="tr-TR" sz="2800" b="1" dirty="0">
                <a:solidFill>
                  <a:srgbClr val="FF0000"/>
                </a:solidFill>
                <a:effectLst>
                  <a:outerShdw blurRad="38100" dist="38100" dir="2700000" algn="tl">
                    <a:srgbClr val="000000">
                      <a:alpha val="43137"/>
                    </a:srgbClr>
                  </a:outerShdw>
                </a:effectLst>
              </a:rPr>
              <a:t>		</a:t>
            </a:r>
            <a:r>
              <a:rPr lang="tr-TR" sz="2400" b="1" dirty="0">
                <a:effectLst>
                  <a:outerShdw blurRad="38100" dist="38100" dir="2700000" algn="tl">
                    <a:srgbClr val="000000">
                      <a:alpha val="43137"/>
                    </a:srgbClr>
                  </a:outerShdw>
                </a:effectLst>
              </a:rPr>
              <a:t>Sayım Tutanağı Oluşturma</a:t>
            </a:r>
          </a:p>
        </p:txBody>
      </p:sp>
      <p:sp>
        <p:nvSpPr>
          <p:cNvPr id="7" name="Dikdörtgen 6"/>
          <p:cNvSpPr/>
          <p:nvPr/>
        </p:nvSpPr>
        <p:spPr>
          <a:xfrm>
            <a:off x="2114492" y="1556792"/>
            <a:ext cx="1584176" cy="10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Yuvarlatılmış Dikdörtgen 7"/>
          <p:cNvSpPr/>
          <p:nvPr/>
        </p:nvSpPr>
        <p:spPr>
          <a:xfrm>
            <a:off x="6056087" y="4216002"/>
            <a:ext cx="2557597" cy="725166"/>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solidFill>
                  <a:schemeClr val="tx1"/>
                </a:solidFill>
              </a:rPr>
              <a:t>Sayım Miktarını Otomatik Tamamla,</a:t>
            </a:r>
          </a:p>
        </p:txBody>
      </p:sp>
      <p:sp>
        <p:nvSpPr>
          <p:cNvPr id="9" name="Dikdörtgen 8"/>
          <p:cNvSpPr/>
          <p:nvPr/>
        </p:nvSpPr>
        <p:spPr>
          <a:xfrm>
            <a:off x="2105968" y="4411284"/>
            <a:ext cx="1584176" cy="10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3817891" y="1694747"/>
            <a:ext cx="781817" cy="10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2688157" y="1700808"/>
            <a:ext cx="283075" cy="1031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5148064" y="1705641"/>
            <a:ext cx="828000" cy="10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3816152" y="4547046"/>
            <a:ext cx="781817" cy="10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Dikdörtgen 20"/>
          <p:cNvSpPr/>
          <p:nvPr/>
        </p:nvSpPr>
        <p:spPr>
          <a:xfrm>
            <a:off x="2686418" y="4553107"/>
            <a:ext cx="283075" cy="1031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a:off x="5146325" y="4557940"/>
            <a:ext cx="828000" cy="10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Yuvarlatılmış Dikdörtgen 22"/>
          <p:cNvSpPr/>
          <p:nvPr/>
        </p:nvSpPr>
        <p:spPr>
          <a:xfrm>
            <a:off x="5974325" y="4941168"/>
            <a:ext cx="2636763" cy="462526"/>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solidFill>
                  <a:schemeClr val="tx1"/>
                </a:solidFill>
              </a:rPr>
              <a:t>Kaydet,</a:t>
            </a:r>
          </a:p>
        </p:txBody>
      </p:sp>
      <p:sp>
        <p:nvSpPr>
          <p:cNvPr id="24" name="Yuvarlatılmış Dikdörtgen 23"/>
          <p:cNvSpPr/>
          <p:nvPr/>
        </p:nvSpPr>
        <p:spPr>
          <a:xfrm>
            <a:off x="6056087" y="5553066"/>
            <a:ext cx="2555001" cy="397613"/>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solidFill>
                  <a:schemeClr val="tx1"/>
                </a:solidFill>
              </a:rPr>
              <a:t>Sayım Tutanağını Sonlandır.</a:t>
            </a:r>
          </a:p>
        </p:txBody>
      </p:sp>
      <p:sp>
        <p:nvSpPr>
          <p:cNvPr id="25" name="Yuvarlatılmış Dikdörtgen 24"/>
          <p:cNvSpPr/>
          <p:nvPr/>
        </p:nvSpPr>
        <p:spPr>
          <a:xfrm>
            <a:off x="5652121" y="6088534"/>
            <a:ext cx="2958968" cy="65819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solidFill>
                  <a:schemeClr val="tx1"/>
                </a:solidFill>
              </a:rPr>
              <a:t>Bu İşlemler Bütün Ambarlar İçin Tekrarlanır.</a:t>
            </a:r>
          </a:p>
        </p:txBody>
      </p:sp>
      <p:pic>
        <p:nvPicPr>
          <p:cNvPr id="26" name="Resim 25"/>
          <p:cNvPicPr/>
          <p:nvPr/>
        </p:nvPicPr>
        <p:blipFill rotWithShape="1">
          <a:blip r:embed="rId4"/>
          <a:srcRect l="39703" t="49169" r="39806" b="41820"/>
          <a:stretch/>
        </p:blipFill>
        <p:spPr bwMode="auto">
          <a:xfrm>
            <a:off x="2237825" y="2420888"/>
            <a:ext cx="3108290" cy="721479"/>
          </a:xfrm>
          <a:prstGeom prst="rect">
            <a:avLst/>
          </a:prstGeom>
          <a:ln>
            <a:noFill/>
          </a:ln>
          <a:extLst>
            <a:ext uri="{53640926-AAD7-44D8-BBD7-CCE9431645EC}">
              <a14:shadowObscured xmlns:a14="http://schemas.microsoft.com/office/drawing/2010/main"/>
            </a:ext>
          </a:extLst>
        </p:spPr>
      </p:pic>
      <p:pic>
        <p:nvPicPr>
          <p:cNvPr id="27" name="Resim 26"/>
          <p:cNvPicPr/>
          <p:nvPr/>
        </p:nvPicPr>
        <p:blipFill rotWithShape="1">
          <a:blip r:embed="rId4"/>
          <a:srcRect l="39703" t="49169" r="39806" b="41820"/>
          <a:stretch/>
        </p:blipFill>
        <p:spPr bwMode="auto">
          <a:xfrm>
            <a:off x="2237825" y="5229200"/>
            <a:ext cx="3108290" cy="721479"/>
          </a:xfrm>
          <a:prstGeom prst="rect">
            <a:avLst/>
          </a:prstGeom>
          <a:ln>
            <a:noFill/>
          </a:ln>
          <a:extLst>
            <a:ext uri="{53640926-AAD7-44D8-BBD7-CCE9431645EC}">
              <a14:shadowObscured xmlns:a14="http://schemas.microsoft.com/office/drawing/2010/main"/>
            </a:ext>
          </a:extLst>
        </p:spPr>
      </p:pic>
      <p:pic>
        <p:nvPicPr>
          <p:cNvPr id="28" name="Resim 27"/>
          <p:cNvPicPr/>
          <p:nvPr/>
        </p:nvPicPr>
        <p:blipFill rotWithShape="1">
          <a:blip r:embed="rId5"/>
          <a:srcRect l="32312" t="48038" r="33301" b="40983"/>
          <a:stretch/>
        </p:blipFill>
        <p:spPr bwMode="auto">
          <a:xfrm>
            <a:off x="1444474" y="2341385"/>
            <a:ext cx="4491339" cy="923363"/>
          </a:xfrm>
          <a:prstGeom prst="rect">
            <a:avLst/>
          </a:prstGeom>
          <a:ln>
            <a:noFill/>
          </a:ln>
          <a:extLst>
            <a:ext uri="{53640926-AAD7-44D8-BBD7-CCE9431645EC}">
              <a14:shadowObscured xmlns:a14="http://schemas.microsoft.com/office/drawing/2010/main"/>
            </a:ext>
          </a:extLst>
        </p:spPr>
      </p:pic>
      <p:pic>
        <p:nvPicPr>
          <p:cNvPr id="29" name="Resim 28"/>
          <p:cNvPicPr/>
          <p:nvPr/>
        </p:nvPicPr>
        <p:blipFill rotWithShape="1">
          <a:blip r:embed="rId5"/>
          <a:srcRect l="32312" t="48038" r="33301" b="40983"/>
          <a:stretch/>
        </p:blipFill>
        <p:spPr bwMode="auto">
          <a:xfrm>
            <a:off x="1375569" y="5090540"/>
            <a:ext cx="4491339" cy="9233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07604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1000" fill="hold"/>
                                        <p:tgtEl>
                                          <p:spTgt spid="26"/>
                                        </p:tgtEl>
                                        <p:attrNameLst>
                                          <p:attrName>ppt_w</p:attrName>
                                        </p:attrNameLst>
                                      </p:cBhvr>
                                      <p:tavLst>
                                        <p:tav tm="0">
                                          <p:val>
                                            <p:fltVal val="0"/>
                                          </p:val>
                                        </p:tav>
                                        <p:tav tm="100000">
                                          <p:val>
                                            <p:strVal val="#ppt_w"/>
                                          </p:val>
                                        </p:tav>
                                      </p:tavLst>
                                    </p:anim>
                                    <p:anim calcmode="lin" valueType="num">
                                      <p:cBhvr>
                                        <p:cTn id="42" dur="1000" fill="hold"/>
                                        <p:tgtEl>
                                          <p:spTgt spid="26"/>
                                        </p:tgtEl>
                                        <p:attrNameLst>
                                          <p:attrName>ppt_h</p:attrName>
                                        </p:attrNameLst>
                                      </p:cBhvr>
                                      <p:tavLst>
                                        <p:tav tm="0">
                                          <p:val>
                                            <p:fltVal val="0"/>
                                          </p:val>
                                        </p:tav>
                                        <p:tav tm="100000">
                                          <p:val>
                                            <p:strVal val="#ppt_h"/>
                                          </p:val>
                                        </p:tav>
                                      </p:tavLst>
                                    </p:anim>
                                    <p:anim calcmode="lin" valueType="num">
                                      <p:cBhvr>
                                        <p:cTn id="43" dur="1000" fill="hold"/>
                                        <p:tgtEl>
                                          <p:spTgt spid="26"/>
                                        </p:tgtEl>
                                        <p:attrNameLst>
                                          <p:attrName>style.rotation</p:attrName>
                                        </p:attrNameLst>
                                      </p:cBhvr>
                                      <p:tavLst>
                                        <p:tav tm="0">
                                          <p:val>
                                            <p:fltVal val="90"/>
                                          </p:val>
                                        </p:tav>
                                        <p:tav tm="100000">
                                          <p:val>
                                            <p:fltVal val="0"/>
                                          </p:val>
                                        </p:tav>
                                      </p:tavLst>
                                    </p:anim>
                                    <p:animEffect transition="in" filter="fade">
                                      <p:cBhvr>
                                        <p:cTn id="44" dur="1000"/>
                                        <p:tgtEl>
                                          <p:spTgt spid="26"/>
                                        </p:tgtEl>
                                      </p:cBhvr>
                                    </p:animEffect>
                                  </p:childTnLst>
                                </p:cTn>
                              </p:par>
                              <p:par>
                                <p:cTn id="45" presetID="31" presetClass="entr" presetSubtype="0"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1000" fill="hold"/>
                                        <p:tgtEl>
                                          <p:spTgt spid="27"/>
                                        </p:tgtEl>
                                        <p:attrNameLst>
                                          <p:attrName>ppt_w</p:attrName>
                                        </p:attrNameLst>
                                      </p:cBhvr>
                                      <p:tavLst>
                                        <p:tav tm="0">
                                          <p:val>
                                            <p:fltVal val="0"/>
                                          </p:val>
                                        </p:tav>
                                        <p:tav tm="100000">
                                          <p:val>
                                            <p:strVal val="#ppt_w"/>
                                          </p:val>
                                        </p:tav>
                                      </p:tavLst>
                                    </p:anim>
                                    <p:anim calcmode="lin" valueType="num">
                                      <p:cBhvr>
                                        <p:cTn id="48" dur="1000" fill="hold"/>
                                        <p:tgtEl>
                                          <p:spTgt spid="27"/>
                                        </p:tgtEl>
                                        <p:attrNameLst>
                                          <p:attrName>ppt_h</p:attrName>
                                        </p:attrNameLst>
                                      </p:cBhvr>
                                      <p:tavLst>
                                        <p:tav tm="0">
                                          <p:val>
                                            <p:fltVal val="0"/>
                                          </p:val>
                                        </p:tav>
                                        <p:tav tm="100000">
                                          <p:val>
                                            <p:strVal val="#ppt_h"/>
                                          </p:val>
                                        </p:tav>
                                      </p:tavLst>
                                    </p:anim>
                                    <p:anim calcmode="lin" valueType="num">
                                      <p:cBhvr>
                                        <p:cTn id="49" dur="1000" fill="hold"/>
                                        <p:tgtEl>
                                          <p:spTgt spid="27"/>
                                        </p:tgtEl>
                                        <p:attrNameLst>
                                          <p:attrName>style.rotation</p:attrName>
                                        </p:attrNameLst>
                                      </p:cBhvr>
                                      <p:tavLst>
                                        <p:tav tm="0">
                                          <p:val>
                                            <p:fltVal val="90"/>
                                          </p:val>
                                        </p:tav>
                                        <p:tav tm="100000">
                                          <p:val>
                                            <p:fltVal val="0"/>
                                          </p:val>
                                        </p:tav>
                                      </p:tavLst>
                                    </p:anim>
                                    <p:animEffect transition="in" filter="fade">
                                      <p:cBhvr>
                                        <p:cTn id="50" dur="10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1000"/>
                                        <p:tgtEl>
                                          <p:spTgt spid="24"/>
                                        </p:tgtEl>
                                      </p:cBhvr>
                                    </p:animEffect>
                                    <p:anim calcmode="lin" valueType="num">
                                      <p:cBhvr>
                                        <p:cTn id="56" dur="1000" fill="hold"/>
                                        <p:tgtEl>
                                          <p:spTgt spid="24"/>
                                        </p:tgtEl>
                                        <p:attrNameLst>
                                          <p:attrName>ppt_x</p:attrName>
                                        </p:attrNameLst>
                                      </p:cBhvr>
                                      <p:tavLst>
                                        <p:tav tm="0">
                                          <p:val>
                                            <p:strVal val="#ppt_x"/>
                                          </p:val>
                                        </p:tav>
                                        <p:tav tm="100000">
                                          <p:val>
                                            <p:strVal val="#ppt_x"/>
                                          </p:val>
                                        </p:tav>
                                      </p:tavLst>
                                    </p:anim>
                                    <p:anim calcmode="lin" valueType="num">
                                      <p:cBhvr>
                                        <p:cTn id="57" dur="1000" fill="hold"/>
                                        <p:tgtEl>
                                          <p:spTgt spid="24"/>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000"/>
                                        <p:tgtEl>
                                          <p:spTgt spid="12"/>
                                        </p:tgtEl>
                                      </p:cBhvr>
                                    </p:animEffect>
                                    <p:anim calcmode="lin" valueType="num">
                                      <p:cBhvr>
                                        <p:cTn id="61" dur="1000" fill="hold"/>
                                        <p:tgtEl>
                                          <p:spTgt spid="12"/>
                                        </p:tgtEl>
                                        <p:attrNameLst>
                                          <p:attrName>ppt_x</p:attrName>
                                        </p:attrNameLst>
                                      </p:cBhvr>
                                      <p:tavLst>
                                        <p:tav tm="0">
                                          <p:val>
                                            <p:strVal val="#ppt_x"/>
                                          </p:val>
                                        </p:tav>
                                        <p:tav tm="100000">
                                          <p:val>
                                            <p:strVal val="#ppt_x"/>
                                          </p:val>
                                        </p:tav>
                                      </p:tavLst>
                                    </p:anim>
                                    <p:anim calcmode="lin" valueType="num">
                                      <p:cBhvr>
                                        <p:cTn id="62" dur="1000" fill="hold"/>
                                        <p:tgtEl>
                                          <p:spTgt spid="1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31" presetClass="entr" presetSubtype="0" fill="hold" nodeType="click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1000" fill="hold"/>
                                        <p:tgtEl>
                                          <p:spTgt spid="28"/>
                                        </p:tgtEl>
                                        <p:attrNameLst>
                                          <p:attrName>ppt_w</p:attrName>
                                        </p:attrNameLst>
                                      </p:cBhvr>
                                      <p:tavLst>
                                        <p:tav tm="0">
                                          <p:val>
                                            <p:fltVal val="0"/>
                                          </p:val>
                                        </p:tav>
                                        <p:tav tm="100000">
                                          <p:val>
                                            <p:strVal val="#ppt_w"/>
                                          </p:val>
                                        </p:tav>
                                      </p:tavLst>
                                    </p:anim>
                                    <p:anim calcmode="lin" valueType="num">
                                      <p:cBhvr>
                                        <p:cTn id="73" dur="1000" fill="hold"/>
                                        <p:tgtEl>
                                          <p:spTgt spid="28"/>
                                        </p:tgtEl>
                                        <p:attrNameLst>
                                          <p:attrName>ppt_h</p:attrName>
                                        </p:attrNameLst>
                                      </p:cBhvr>
                                      <p:tavLst>
                                        <p:tav tm="0">
                                          <p:val>
                                            <p:fltVal val="0"/>
                                          </p:val>
                                        </p:tav>
                                        <p:tav tm="100000">
                                          <p:val>
                                            <p:strVal val="#ppt_h"/>
                                          </p:val>
                                        </p:tav>
                                      </p:tavLst>
                                    </p:anim>
                                    <p:anim calcmode="lin" valueType="num">
                                      <p:cBhvr>
                                        <p:cTn id="74" dur="1000" fill="hold"/>
                                        <p:tgtEl>
                                          <p:spTgt spid="28"/>
                                        </p:tgtEl>
                                        <p:attrNameLst>
                                          <p:attrName>style.rotation</p:attrName>
                                        </p:attrNameLst>
                                      </p:cBhvr>
                                      <p:tavLst>
                                        <p:tav tm="0">
                                          <p:val>
                                            <p:fltVal val="90"/>
                                          </p:val>
                                        </p:tav>
                                        <p:tav tm="100000">
                                          <p:val>
                                            <p:fltVal val="0"/>
                                          </p:val>
                                        </p:tav>
                                      </p:tavLst>
                                    </p:anim>
                                    <p:animEffect transition="in" filter="fade">
                                      <p:cBhvr>
                                        <p:cTn id="75" dur="1000"/>
                                        <p:tgtEl>
                                          <p:spTgt spid="28"/>
                                        </p:tgtEl>
                                      </p:cBhvr>
                                    </p:animEffect>
                                  </p:childTnLst>
                                </p:cTn>
                              </p:par>
                              <p:par>
                                <p:cTn id="76" presetID="31" presetClass="entr" presetSubtype="0" fill="hold" nodeType="withEffect">
                                  <p:stCondLst>
                                    <p:cond delay="0"/>
                                  </p:stCondLst>
                                  <p:childTnLst>
                                    <p:set>
                                      <p:cBhvr>
                                        <p:cTn id="77" dur="1" fill="hold">
                                          <p:stCondLst>
                                            <p:cond delay="0"/>
                                          </p:stCondLst>
                                        </p:cTn>
                                        <p:tgtEl>
                                          <p:spTgt spid="29"/>
                                        </p:tgtEl>
                                        <p:attrNameLst>
                                          <p:attrName>style.visibility</p:attrName>
                                        </p:attrNameLst>
                                      </p:cBhvr>
                                      <p:to>
                                        <p:strVal val="visible"/>
                                      </p:to>
                                    </p:set>
                                    <p:anim calcmode="lin" valueType="num">
                                      <p:cBhvr>
                                        <p:cTn id="78" dur="1000" fill="hold"/>
                                        <p:tgtEl>
                                          <p:spTgt spid="29"/>
                                        </p:tgtEl>
                                        <p:attrNameLst>
                                          <p:attrName>ppt_w</p:attrName>
                                        </p:attrNameLst>
                                      </p:cBhvr>
                                      <p:tavLst>
                                        <p:tav tm="0">
                                          <p:val>
                                            <p:fltVal val="0"/>
                                          </p:val>
                                        </p:tav>
                                        <p:tav tm="100000">
                                          <p:val>
                                            <p:strVal val="#ppt_w"/>
                                          </p:val>
                                        </p:tav>
                                      </p:tavLst>
                                    </p:anim>
                                    <p:anim calcmode="lin" valueType="num">
                                      <p:cBhvr>
                                        <p:cTn id="79" dur="1000" fill="hold"/>
                                        <p:tgtEl>
                                          <p:spTgt spid="29"/>
                                        </p:tgtEl>
                                        <p:attrNameLst>
                                          <p:attrName>ppt_h</p:attrName>
                                        </p:attrNameLst>
                                      </p:cBhvr>
                                      <p:tavLst>
                                        <p:tav tm="0">
                                          <p:val>
                                            <p:fltVal val="0"/>
                                          </p:val>
                                        </p:tav>
                                        <p:tav tm="100000">
                                          <p:val>
                                            <p:strVal val="#ppt_h"/>
                                          </p:val>
                                        </p:tav>
                                      </p:tavLst>
                                    </p:anim>
                                    <p:anim calcmode="lin" valueType="num">
                                      <p:cBhvr>
                                        <p:cTn id="80" dur="1000" fill="hold"/>
                                        <p:tgtEl>
                                          <p:spTgt spid="29"/>
                                        </p:tgtEl>
                                        <p:attrNameLst>
                                          <p:attrName>style.rotation</p:attrName>
                                        </p:attrNameLst>
                                      </p:cBhvr>
                                      <p:tavLst>
                                        <p:tav tm="0">
                                          <p:val>
                                            <p:fltVal val="90"/>
                                          </p:val>
                                        </p:tav>
                                        <p:tav tm="100000">
                                          <p:val>
                                            <p:fltVal val="0"/>
                                          </p:val>
                                        </p:tav>
                                      </p:tavLst>
                                    </p:anim>
                                    <p:animEffect transition="in" filter="fade">
                                      <p:cBhvr>
                                        <p:cTn id="81" dur="1000"/>
                                        <p:tgtEl>
                                          <p:spTgt spid="29"/>
                                        </p:tgtEl>
                                      </p:cBhvr>
                                    </p:animEffect>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20" grpId="0" animBg="1"/>
      <p:bldP spid="21" grpId="0" animBg="1"/>
      <p:bldP spid="22" grpId="0" animBg="1"/>
      <p:bldP spid="23" grpId="0" animBg="1"/>
      <p:bldP spid="24"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rotWithShape="1">
          <a:blip r:embed="rId2"/>
          <a:srcRect t="11971" r="1072" b="11079"/>
          <a:stretch/>
        </p:blipFill>
        <p:spPr bwMode="auto">
          <a:xfrm>
            <a:off x="369082" y="998730"/>
            <a:ext cx="8379382" cy="5454606"/>
          </a:xfrm>
          <a:prstGeom prst="rect">
            <a:avLst/>
          </a:prstGeom>
          <a:ln>
            <a:noFill/>
          </a:ln>
          <a:extLst>
            <a:ext uri="{53640926-AAD7-44D8-BBD7-CCE9431645EC}">
              <a14:shadowObscured xmlns:a14="http://schemas.microsoft.com/office/drawing/2010/main"/>
            </a:ext>
          </a:extLst>
        </p:spPr>
      </p:pic>
      <p:sp>
        <p:nvSpPr>
          <p:cNvPr id="5" name="Dikdörtgen 4"/>
          <p:cNvSpPr/>
          <p:nvPr/>
        </p:nvSpPr>
        <p:spPr>
          <a:xfrm>
            <a:off x="-36512" y="44624"/>
            <a:ext cx="5382627" cy="954107"/>
          </a:xfrm>
          <a:prstGeom prst="rect">
            <a:avLst/>
          </a:prstGeom>
        </p:spPr>
        <p:txBody>
          <a:bodyPr wrap="none">
            <a:spAutoFit/>
          </a:bodyPr>
          <a:lstStyle/>
          <a:p>
            <a:r>
              <a:rPr lang="tr-TR" sz="2800" dirty="0">
                <a:solidFill>
                  <a:prstClr val="black"/>
                </a:solidFill>
                <a:latin typeface="Calibri"/>
              </a:rPr>
              <a:t> </a:t>
            </a:r>
            <a:r>
              <a:rPr lang="tr-TR" sz="2800" b="1" dirty="0">
                <a:solidFill>
                  <a:srgbClr val="FF0000"/>
                </a:solidFill>
              </a:rPr>
              <a:t>Sayım ve Yıl Sonu İşlemleri</a:t>
            </a:r>
          </a:p>
          <a:p>
            <a:r>
              <a:rPr lang="tr-TR" sz="2800" b="1" dirty="0">
                <a:solidFill>
                  <a:srgbClr val="FF0000"/>
                </a:solidFill>
                <a:effectLst>
                  <a:outerShdw blurRad="38100" dist="38100" dir="2700000" algn="tl">
                    <a:srgbClr val="000000">
                      <a:alpha val="43137"/>
                    </a:srgbClr>
                  </a:outerShdw>
                </a:effectLst>
              </a:rPr>
              <a:t>		</a:t>
            </a:r>
            <a:r>
              <a:rPr lang="tr-TR" sz="2400" b="1" dirty="0">
                <a:effectLst>
                  <a:outerShdw blurRad="38100" dist="38100" dir="2700000" algn="tl">
                    <a:srgbClr val="000000">
                      <a:alpha val="43137"/>
                    </a:srgbClr>
                  </a:outerShdw>
                </a:effectLst>
              </a:rPr>
              <a:t>Sayım Tutanağı Oluşturma</a:t>
            </a:r>
          </a:p>
        </p:txBody>
      </p:sp>
      <p:pic>
        <p:nvPicPr>
          <p:cNvPr id="6" name="Resim 5"/>
          <p:cNvPicPr/>
          <p:nvPr/>
        </p:nvPicPr>
        <p:blipFill rotWithShape="1">
          <a:blip r:embed="rId3"/>
          <a:srcRect l="32436" t="45607" r="33440" b="38712"/>
          <a:stretch/>
        </p:blipFill>
        <p:spPr bwMode="auto">
          <a:xfrm>
            <a:off x="2483768" y="2780928"/>
            <a:ext cx="3816424" cy="1034582"/>
          </a:xfrm>
          <a:prstGeom prst="rect">
            <a:avLst/>
          </a:prstGeom>
          <a:ln>
            <a:noFill/>
          </a:ln>
          <a:extLst>
            <a:ext uri="{53640926-AAD7-44D8-BBD7-CCE9431645EC}">
              <a14:shadowObscured xmlns:a14="http://schemas.microsoft.com/office/drawing/2010/main"/>
            </a:ext>
          </a:extLst>
        </p:spPr>
      </p:pic>
      <p:sp>
        <p:nvSpPr>
          <p:cNvPr id="7" name="Dikdörtgen 6"/>
          <p:cNvSpPr/>
          <p:nvPr/>
        </p:nvSpPr>
        <p:spPr>
          <a:xfrm>
            <a:off x="2123728" y="1926068"/>
            <a:ext cx="1548000" cy="180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Yuvarlatılmış Dikdörtgen 7"/>
          <p:cNvSpPr/>
          <p:nvPr/>
        </p:nvSpPr>
        <p:spPr>
          <a:xfrm>
            <a:off x="2627784" y="4850093"/>
            <a:ext cx="6081995" cy="1470496"/>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dirty="0">
                <a:solidFill>
                  <a:schemeClr val="tx1"/>
                </a:solidFill>
              </a:rPr>
              <a:t>Herhangi bir nedenle yarım bırakılan bir işlem var ise Ambar Sayılmak istenildiğinde gelen uyarı doğrultusunda işlem yapılır.</a:t>
            </a:r>
          </a:p>
        </p:txBody>
      </p:sp>
      <p:sp>
        <p:nvSpPr>
          <p:cNvPr id="9" name="Dikdörtgen 8"/>
          <p:cNvSpPr/>
          <p:nvPr/>
        </p:nvSpPr>
        <p:spPr>
          <a:xfrm>
            <a:off x="386300" y="3177912"/>
            <a:ext cx="792088" cy="10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502608" y="3313180"/>
            <a:ext cx="684000" cy="10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 name="Resim 10"/>
          <p:cNvPicPr/>
          <p:nvPr/>
        </p:nvPicPr>
        <p:blipFill rotWithShape="1">
          <a:blip r:embed="rId4"/>
          <a:srcRect l="32262" t="45606" r="33239" b="38428"/>
          <a:stretch/>
        </p:blipFill>
        <p:spPr bwMode="auto">
          <a:xfrm>
            <a:off x="2470541" y="3815510"/>
            <a:ext cx="3829651" cy="10502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7990040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fltVal val="0"/>
                                          </p:val>
                                        </p:tav>
                                        <p:tav tm="100000">
                                          <p:val>
                                            <p:strVal val="#ppt_h"/>
                                          </p:val>
                                        </p:tav>
                                      </p:tavLst>
                                    </p:anim>
                                    <p:anim calcmode="lin" valueType="num">
                                      <p:cBhvr>
                                        <p:cTn id="24" dur="1000" fill="hold"/>
                                        <p:tgtEl>
                                          <p:spTgt spid="11"/>
                                        </p:tgtEl>
                                        <p:attrNameLst>
                                          <p:attrName>style.rotation</p:attrName>
                                        </p:attrNameLst>
                                      </p:cBhvr>
                                      <p:tavLst>
                                        <p:tav tm="0">
                                          <p:val>
                                            <p:fltVal val="90"/>
                                          </p:val>
                                        </p:tav>
                                        <p:tav tm="100000">
                                          <p:val>
                                            <p:fltVal val="0"/>
                                          </p:val>
                                        </p:tav>
                                      </p:tavLst>
                                    </p:anim>
                                    <p:animEffect transition="in" filter="fade">
                                      <p:cBhvr>
                                        <p:cTn id="2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rotWithShape="1">
          <a:blip r:embed="rId2"/>
          <a:srcRect t="11687" r="1061" b="5066"/>
          <a:stretch/>
        </p:blipFill>
        <p:spPr bwMode="auto">
          <a:xfrm>
            <a:off x="369082" y="998729"/>
            <a:ext cx="8379382" cy="5454607"/>
          </a:xfrm>
          <a:prstGeom prst="rect">
            <a:avLst/>
          </a:prstGeom>
          <a:ln>
            <a:noFill/>
          </a:ln>
          <a:extLst>
            <a:ext uri="{53640926-AAD7-44D8-BBD7-CCE9431645EC}">
              <a14:shadowObscured xmlns:a14="http://schemas.microsoft.com/office/drawing/2010/main"/>
            </a:ext>
          </a:extLst>
        </p:spPr>
      </p:pic>
      <p:sp>
        <p:nvSpPr>
          <p:cNvPr id="5" name="Dikdörtgen 4"/>
          <p:cNvSpPr/>
          <p:nvPr/>
        </p:nvSpPr>
        <p:spPr>
          <a:xfrm>
            <a:off x="-36512" y="44624"/>
            <a:ext cx="5382627" cy="954107"/>
          </a:xfrm>
          <a:prstGeom prst="rect">
            <a:avLst/>
          </a:prstGeom>
        </p:spPr>
        <p:txBody>
          <a:bodyPr wrap="none">
            <a:spAutoFit/>
          </a:bodyPr>
          <a:lstStyle/>
          <a:p>
            <a:r>
              <a:rPr lang="tr-TR" sz="2800" dirty="0">
                <a:solidFill>
                  <a:prstClr val="black"/>
                </a:solidFill>
                <a:latin typeface="Calibri"/>
              </a:rPr>
              <a:t> </a:t>
            </a:r>
            <a:r>
              <a:rPr lang="tr-TR" sz="2800" b="1" dirty="0">
                <a:solidFill>
                  <a:srgbClr val="FF0000"/>
                </a:solidFill>
              </a:rPr>
              <a:t>Sayım ve Yıl Sonu İşlemleri</a:t>
            </a:r>
          </a:p>
          <a:p>
            <a:r>
              <a:rPr lang="tr-TR" sz="2800" b="1" dirty="0">
                <a:solidFill>
                  <a:srgbClr val="FF0000"/>
                </a:solidFill>
                <a:effectLst>
                  <a:outerShdw blurRad="38100" dist="38100" dir="2700000" algn="tl">
                    <a:srgbClr val="000000">
                      <a:alpha val="43137"/>
                    </a:srgbClr>
                  </a:outerShdw>
                </a:effectLst>
              </a:rPr>
              <a:t>		</a:t>
            </a:r>
            <a:r>
              <a:rPr lang="tr-TR" sz="2400" b="1" dirty="0">
                <a:effectLst>
                  <a:outerShdw blurRad="38100" dist="38100" dir="2700000" algn="tl">
                    <a:srgbClr val="000000">
                      <a:alpha val="43137"/>
                    </a:srgbClr>
                  </a:outerShdw>
                </a:effectLst>
              </a:rPr>
              <a:t>Sayım Tutanağı Oluşturma</a:t>
            </a:r>
          </a:p>
        </p:txBody>
      </p:sp>
      <p:sp>
        <p:nvSpPr>
          <p:cNvPr id="6" name="Dikdörtgen 5"/>
          <p:cNvSpPr/>
          <p:nvPr/>
        </p:nvSpPr>
        <p:spPr>
          <a:xfrm>
            <a:off x="2107136" y="1638036"/>
            <a:ext cx="504056" cy="1347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Yuvarlatılmış Dikdörtgen 6"/>
          <p:cNvSpPr/>
          <p:nvPr/>
        </p:nvSpPr>
        <p:spPr>
          <a:xfrm>
            <a:off x="2987824" y="5229200"/>
            <a:ext cx="5583301" cy="49880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dirty="0">
                <a:solidFill>
                  <a:schemeClr val="tx1"/>
                </a:solidFill>
              </a:rPr>
              <a:t>İlgili Satın Alma İşlemi Bitirilir veya silinir.</a:t>
            </a:r>
          </a:p>
        </p:txBody>
      </p:sp>
      <p:sp>
        <p:nvSpPr>
          <p:cNvPr id="8" name="Dikdörtgen 7"/>
          <p:cNvSpPr/>
          <p:nvPr/>
        </p:nvSpPr>
        <p:spPr>
          <a:xfrm>
            <a:off x="2114868" y="4581128"/>
            <a:ext cx="6273555"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537032" y="2673621"/>
            <a:ext cx="432000" cy="1347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1768812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p:nvPr/>
        </p:nvPicPr>
        <p:blipFill rotWithShape="1">
          <a:blip r:embed="rId2"/>
          <a:srcRect t="11401" r="1691" b="5078"/>
          <a:stretch/>
        </p:blipFill>
        <p:spPr bwMode="auto">
          <a:xfrm>
            <a:off x="358778" y="998729"/>
            <a:ext cx="8389686" cy="5454607"/>
          </a:xfrm>
          <a:prstGeom prst="rect">
            <a:avLst/>
          </a:prstGeom>
          <a:ln>
            <a:noFill/>
          </a:ln>
          <a:extLst>
            <a:ext uri="{53640926-AAD7-44D8-BBD7-CCE9431645EC}">
              <a14:shadowObscured xmlns:a14="http://schemas.microsoft.com/office/drawing/2010/main"/>
            </a:ext>
          </a:extLst>
        </p:spPr>
      </p:pic>
      <p:sp>
        <p:nvSpPr>
          <p:cNvPr id="5" name="Dikdörtgen 4"/>
          <p:cNvSpPr/>
          <p:nvPr/>
        </p:nvSpPr>
        <p:spPr>
          <a:xfrm>
            <a:off x="-36512" y="44624"/>
            <a:ext cx="5382627" cy="954107"/>
          </a:xfrm>
          <a:prstGeom prst="rect">
            <a:avLst/>
          </a:prstGeom>
        </p:spPr>
        <p:txBody>
          <a:bodyPr wrap="none">
            <a:spAutoFit/>
          </a:bodyPr>
          <a:lstStyle/>
          <a:p>
            <a:r>
              <a:rPr lang="tr-TR" sz="2800" dirty="0">
                <a:solidFill>
                  <a:prstClr val="black"/>
                </a:solidFill>
                <a:latin typeface="Calibri"/>
              </a:rPr>
              <a:t> </a:t>
            </a:r>
            <a:r>
              <a:rPr lang="tr-TR" sz="2800" b="1" dirty="0">
                <a:solidFill>
                  <a:srgbClr val="FF0000"/>
                </a:solidFill>
              </a:rPr>
              <a:t>Sayım ve Yıl Sonu İşlemleri</a:t>
            </a:r>
          </a:p>
          <a:p>
            <a:r>
              <a:rPr lang="tr-TR" sz="2800" b="1" dirty="0">
                <a:solidFill>
                  <a:srgbClr val="FF0000"/>
                </a:solidFill>
                <a:effectLst>
                  <a:outerShdw blurRad="38100" dist="38100" dir="2700000" algn="tl">
                    <a:srgbClr val="000000">
                      <a:alpha val="43137"/>
                    </a:srgbClr>
                  </a:outerShdw>
                </a:effectLst>
              </a:rPr>
              <a:t>		</a:t>
            </a:r>
            <a:r>
              <a:rPr lang="tr-TR" sz="2400" b="1" dirty="0">
                <a:effectLst>
                  <a:outerShdw blurRad="38100" dist="38100" dir="2700000" algn="tl">
                    <a:srgbClr val="000000">
                      <a:alpha val="43137"/>
                    </a:srgbClr>
                  </a:outerShdw>
                </a:effectLst>
              </a:rPr>
              <a:t>Sayım Tutanağı Oluşturma</a:t>
            </a:r>
          </a:p>
        </p:txBody>
      </p:sp>
      <p:pic>
        <p:nvPicPr>
          <p:cNvPr id="7" name="Resim 6"/>
          <p:cNvPicPr/>
          <p:nvPr/>
        </p:nvPicPr>
        <p:blipFill rotWithShape="1">
          <a:blip r:embed="rId3"/>
          <a:srcRect l="14755" t="27645" r="15428" b="20450"/>
          <a:stretch/>
        </p:blipFill>
        <p:spPr bwMode="auto">
          <a:xfrm>
            <a:off x="2411760" y="2636912"/>
            <a:ext cx="6336704" cy="2900390"/>
          </a:xfrm>
          <a:prstGeom prst="rect">
            <a:avLst/>
          </a:prstGeom>
          <a:ln>
            <a:noFill/>
          </a:ln>
          <a:extLst>
            <a:ext uri="{53640926-AAD7-44D8-BBD7-CCE9431645EC}">
              <a14:shadowObscured xmlns:a14="http://schemas.microsoft.com/office/drawing/2010/main"/>
            </a:ext>
          </a:extLst>
        </p:spPr>
      </p:pic>
      <p:sp>
        <p:nvSpPr>
          <p:cNvPr id="12" name="Dikdörtgen 11"/>
          <p:cNvSpPr/>
          <p:nvPr/>
        </p:nvSpPr>
        <p:spPr>
          <a:xfrm>
            <a:off x="4876624" y="1968770"/>
            <a:ext cx="900000" cy="1347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Yuvarlatılmış Dikdörtgen 12"/>
          <p:cNvSpPr/>
          <p:nvPr/>
        </p:nvSpPr>
        <p:spPr>
          <a:xfrm>
            <a:off x="2915816" y="5301208"/>
            <a:ext cx="5655309" cy="86522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dirty="0">
                <a:solidFill>
                  <a:schemeClr val="tx1"/>
                </a:solidFill>
              </a:rPr>
              <a:t>İlgili Kullanıma Verme İşlemi Bitirilir veya silinir.</a:t>
            </a:r>
          </a:p>
        </p:txBody>
      </p:sp>
      <p:sp>
        <p:nvSpPr>
          <p:cNvPr id="15" name="Dikdörtgen 14"/>
          <p:cNvSpPr/>
          <p:nvPr/>
        </p:nvSpPr>
        <p:spPr>
          <a:xfrm>
            <a:off x="2555776" y="3149936"/>
            <a:ext cx="6120000" cy="14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611560" y="3392056"/>
            <a:ext cx="1296144" cy="10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8480716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AAEAE4A8-A6E5-453E-B946-FB774B73F48C}" type="slidenum">
              <a:rPr lang="tr-TR" smtClean="0">
                <a:solidFill>
                  <a:srgbClr val="000000">
                    <a:lumMod val="65000"/>
                    <a:lumOff val="35000"/>
                  </a:srgbClr>
                </a:solidFill>
              </a:rPr>
              <a:pPr/>
              <a:t>15</a:t>
            </a:fld>
            <a:endParaRPr lang="tr-TR" dirty="0">
              <a:solidFill>
                <a:srgbClr val="000000">
                  <a:lumMod val="65000"/>
                  <a:lumOff val="35000"/>
                </a:srgbClr>
              </a:solidFill>
            </a:endParaRPr>
          </a:p>
        </p:txBody>
      </p:sp>
      <p:sp>
        <p:nvSpPr>
          <p:cNvPr id="4" name="Dikdörtgen 3"/>
          <p:cNvSpPr/>
          <p:nvPr/>
        </p:nvSpPr>
        <p:spPr>
          <a:xfrm>
            <a:off x="395536" y="2636912"/>
            <a:ext cx="8136904" cy="646331"/>
          </a:xfrm>
          <a:prstGeom prst="rect">
            <a:avLst/>
          </a:prstGeom>
        </p:spPr>
        <p:txBody>
          <a:bodyPr wrap="square">
            <a:spAutoFit/>
          </a:bodyPr>
          <a:lstStyle/>
          <a:p>
            <a:pPr lvl="0" algn="ctr"/>
            <a:r>
              <a:rPr lang="tr-TR" sz="3600" b="1" i="1" dirty="0">
                <a:solidFill>
                  <a:srgbClr val="FF0000"/>
                </a:solidFill>
                <a:effectLst>
                  <a:outerShdw blurRad="38100" dist="38100" dir="2700000" algn="tl">
                    <a:srgbClr val="000000">
                      <a:alpha val="43137"/>
                    </a:srgbClr>
                  </a:outerShdw>
                </a:effectLst>
                <a:latin typeface="Bookman Old Style" panose="02050604050505020204" pitchFamily="18" charset="0"/>
              </a:rPr>
              <a:t>1.2. SAYIM TUTANAĞI LİSTESİ</a:t>
            </a:r>
            <a:endParaRPr lang="tr-TR" sz="3600" i="1" dirty="0">
              <a:effectLst>
                <a:outerShdw blurRad="38100" dist="38100" dir="2700000" algn="tl">
                  <a:srgbClr val="000000">
                    <a:alpha val="43137"/>
                  </a:srgbClr>
                </a:outerShdw>
              </a:effectLst>
              <a:latin typeface="Bookman Old Style" panose="02050604050505020204" pitchFamily="18" charset="0"/>
            </a:endParaRPr>
          </a:p>
        </p:txBody>
      </p:sp>
    </p:spTree>
    <p:extLst>
      <p:ext uri="{BB962C8B-B14F-4D97-AF65-F5344CB8AC3E}">
        <p14:creationId xmlns:p14="http://schemas.microsoft.com/office/powerpoint/2010/main" val="223772511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p:nvPr/>
        </p:nvPicPr>
        <p:blipFill rotWithShape="1">
          <a:blip r:embed="rId2"/>
          <a:srcRect t="11687" r="1221" b="5071"/>
          <a:stretch/>
        </p:blipFill>
        <p:spPr bwMode="auto">
          <a:xfrm>
            <a:off x="358778" y="998729"/>
            <a:ext cx="8389686" cy="5454607"/>
          </a:xfrm>
          <a:prstGeom prst="rect">
            <a:avLst/>
          </a:prstGeom>
          <a:ln>
            <a:noFill/>
          </a:ln>
          <a:extLst>
            <a:ext uri="{53640926-AAD7-44D8-BBD7-CCE9431645EC}">
              <a14:shadowObscured xmlns:a14="http://schemas.microsoft.com/office/drawing/2010/main"/>
            </a:ext>
          </a:extLst>
        </p:spPr>
      </p:pic>
      <p:sp>
        <p:nvSpPr>
          <p:cNvPr id="5" name="Dikdörtgen 4"/>
          <p:cNvSpPr/>
          <p:nvPr/>
        </p:nvSpPr>
        <p:spPr>
          <a:xfrm>
            <a:off x="-36512" y="44624"/>
            <a:ext cx="4812984" cy="954107"/>
          </a:xfrm>
          <a:prstGeom prst="rect">
            <a:avLst/>
          </a:prstGeom>
        </p:spPr>
        <p:txBody>
          <a:bodyPr wrap="none">
            <a:spAutoFit/>
          </a:bodyPr>
          <a:lstStyle/>
          <a:p>
            <a:r>
              <a:rPr lang="tr-TR" sz="2800" dirty="0">
                <a:solidFill>
                  <a:prstClr val="black"/>
                </a:solidFill>
                <a:latin typeface="Calibri"/>
              </a:rPr>
              <a:t> </a:t>
            </a:r>
            <a:r>
              <a:rPr lang="tr-TR" sz="2800" b="1" dirty="0">
                <a:solidFill>
                  <a:srgbClr val="FF0000"/>
                </a:solidFill>
              </a:rPr>
              <a:t>Sayım ve Yıl Sonu İşlemleri</a:t>
            </a:r>
          </a:p>
          <a:p>
            <a:r>
              <a:rPr lang="tr-TR" sz="2800" b="1" dirty="0">
                <a:solidFill>
                  <a:srgbClr val="FF0000"/>
                </a:solidFill>
                <a:effectLst>
                  <a:outerShdw blurRad="38100" dist="38100" dir="2700000" algn="tl">
                    <a:srgbClr val="000000">
                      <a:alpha val="43137"/>
                    </a:srgbClr>
                  </a:outerShdw>
                </a:effectLst>
              </a:rPr>
              <a:t>		</a:t>
            </a:r>
            <a:r>
              <a:rPr lang="tr-TR" sz="2400" b="1" dirty="0">
                <a:effectLst>
                  <a:outerShdw blurRad="38100" dist="38100" dir="2700000" algn="tl">
                    <a:srgbClr val="000000">
                      <a:alpha val="43137"/>
                    </a:srgbClr>
                  </a:outerShdw>
                </a:effectLst>
              </a:rPr>
              <a:t>Sayım Tutanağı Listesi</a:t>
            </a:r>
          </a:p>
        </p:txBody>
      </p:sp>
      <p:sp>
        <p:nvSpPr>
          <p:cNvPr id="6" name="Dikdörtgen 5"/>
          <p:cNvSpPr/>
          <p:nvPr/>
        </p:nvSpPr>
        <p:spPr>
          <a:xfrm>
            <a:off x="2114492" y="1881768"/>
            <a:ext cx="612000" cy="180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Yuvarlatılmış Dikdörtgen 7"/>
          <p:cNvSpPr/>
          <p:nvPr/>
        </p:nvSpPr>
        <p:spPr>
          <a:xfrm>
            <a:off x="4907117" y="3265379"/>
            <a:ext cx="3456696" cy="95570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solidFill>
                  <a:schemeClr val="tx1"/>
                </a:solidFill>
              </a:rPr>
              <a:t>Sayım Tutanağı Listesi</a:t>
            </a:r>
          </a:p>
        </p:txBody>
      </p:sp>
      <p:sp>
        <p:nvSpPr>
          <p:cNvPr id="9" name="Dikdörtgen 8"/>
          <p:cNvSpPr/>
          <p:nvPr/>
        </p:nvSpPr>
        <p:spPr>
          <a:xfrm>
            <a:off x="2123728" y="2411652"/>
            <a:ext cx="2808000" cy="14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521080" y="3265379"/>
            <a:ext cx="684000" cy="10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2987824" y="1881768"/>
            <a:ext cx="1332000" cy="180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Yuvarlatılmış Dikdörtgen 11"/>
          <p:cNvSpPr/>
          <p:nvPr/>
        </p:nvSpPr>
        <p:spPr>
          <a:xfrm>
            <a:off x="4211960" y="4503864"/>
            <a:ext cx="4176464" cy="49880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solidFill>
                  <a:schemeClr val="tx1"/>
                </a:solidFill>
              </a:rPr>
              <a:t>Yıl ve Ambar Seçilir.</a:t>
            </a:r>
          </a:p>
        </p:txBody>
      </p:sp>
      <p:sp>
        <p:nvSpPr>
          <p:cNvPr id="13" name="Yuvarlatılmış Dikdörtgen 12"/>
          <p:cNvSpPr/>
          <p:nvPr/>
        </p:nvSpPr>
        <p:spPr>
          <a:xfrm>
            <a:off x="3851920" y="5002664"/>
            <a:ext cx="4536504" cy="49880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solidFill>
                  <a:schemeClr val="tx1"/>
                </a:solidFill>
              </a:rPr>
              <a:t>Tutanak Görüntülenir.</a:t>
            </a:r>
          </a:p>
        </p:txBody>
      </p:sp>
      <p:sp>
        <p:nvSpPr>
          <p:cNvPr id="15" name="Dikdörtgen 14"/>
          <p:cNvSpPr/>
          <p:nvPr/>
        </p:nvSpPr>
        <p:spPr>
          <a:xfrm>
            <a:off x="2546652" y="2107028"/>
            <a:ext cx="684000" cy="10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16731120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0"/>
                                        <p:tgtEl>
                                          <p:spTgt spid="9"/>
                                        </p:tgtEl>
                                      </p:cBhvr>
                                    </p:animEffect>
                                    <p:anim calcmode="lin" valueType="num">
                                      <p:cBhvr>
                                        <p:cTn id="53" dur="1000" fill="hold"/>
                                        <p:tgtEl>
                                          <p:spTgt spid="9"/>
                                        </p:tgtEl>
                                        <p:attrNameLst>
                                          <p:attrName>ppt_x</p:attrName>
                                        </p:attrNameLst>
                                      </p:cBhvr>
                                      <p:tavLst>
                                        <p:tav tm="0">
                                          <p:val>
                                            <p:strVal val="#ppt_x"/>
                                          </p:val>
                                        </p:tav>
                                        <p:tav tm="100000">
                                          <p:val>
                                            <p:strVal val="#ppt_x"/>
                                          </p:val>
                                        </p:tav>
                                      </p:tavLst>
                                    </p:anim>
                                    <p:anim calcmode="lin" valueType="num">
                                      <p:cBhvr>
                                        <p:cTn id="5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6512" y="44624"/>
            <a:ext cx="4812984" cy="954107"/>
          </a:xfrm>
          <a:prstGeom prst="rect">
            <a:avLst/>
          </a:prstGeom>
        </p:spPr>
        <p:txBody>
          <a:bodyPr wrap="none">
            <a:spAutoFit/>
          </a:bodyPr>
          <a:lstStyle/>
          <a:p>
            <a:r>
              <a:rPr lang="tr-TR" sz="2800" dirty="0">
                <a:solidFill>
                  <a:prstClr val="black"/>
                </a:solidFill>
                <a:latin typeface="Calibri"/>
              </a:rPr>
              <a:t> </a:t>
            </a:r>
            <a:r>
              <a:rPr lang="tr-TR" sz="2800" b="1" dirty="0">
                <a:solidFill>
                  <a:srgbClr val="FF0000"/>
                </a:solidFill>
              </a:rPr>
              <a:t>Sayım ve Yıl Sonu İşlemleri</a:t>
            </a:r>
          </a:p>
          <a:p>
            <a:r>
              <a:rPr lang="tr-TR" sz="2800" b="1" dirty="0">
                <a:solidFill>
                  <a:srgbClr val="FF0000"/>
                </a:solidFill>
                <a:effectLst>
                  <a:outerShdw blurRad="38100" dist="38100" dir="2700000" algn="tl">
                    <a:srgbClr val="000000">
                      <a:alpha val="43137"/>
                    </a:srgbClr>
                  </a:outerShdw>
                </a:effectLst>
              </a:rPr>
              <a:t>		</a:t>
            </a:r>
            <a:r>
              <a:rPr lang="tr-TR" sz="2400" b="1" dirty="0">
                <a:effectLst>
                  <a:outerShdw blurRad="38100" dist="38100" dir="2700000" algn="tl">
                    <a:srgbClr val="000000">
                      <a:alpha val="43137"/>
                    </a:srgbClr>
                  </a:outerShdw>
                </a:effectLst>
              </a:rPr>
              <a:t>Sayım Tutanağı Listesi</a:t>
            </a:r>
          </a:p>
        </p:txBody>
      </p:sp>
      <p:pic>
        <p:nvPicPr>
          <p:cNvPr id="5" name="Resim 4"/>
          <p:cNvPicPr/>
          <p:nvPr/>
        </p:nvPicPr>
        <p:blipFill rotWithShape="1">
          <a:blip r:embed="rId2"/>
          <a:srcRect l="32953" t="10973" r="33941" b="5368"/>
          <a:stretch/>
        </p:blipFill>
        <p:spPr bwMode="auto">
          <a:xfrm>
            <a:off x="4499992" y="912442"/>
            <a:ext cx="4176464" cy="5684910"/>
          </a:xfrm>
          <a:prstGeom prst="rect">
            <a:avLst/>
          </a:prstGeom>
          <a:ln>
            <a:noFill/>
          </a:ln>
          <a:extLst>
            <a:ext uri="{53640926-AAD7-44D8-BBD7-CCE9431645EC}">
              <a14:shadowObscured xmlns:a14="http://schemas.microsoft.com/office/drawing/2010/main"/>
            </a:ext>
          </a:extLst>
        </p:spPr>
      </p:pic>
      <p:sp>
        <p:nvSpPr>
          <p:cNvPr id="6" name="Sağ Ok Belirtme Çizgisi 5"/>
          <p:cNvSpPr/>
          <p:nvPr/>
        </p:nvSpPr>
        <p:spPr>
          <a:xfrm>
            <a:off x="467544" y="980728"/>
            <a:ext cx="3672408" cy="5400600"/>
          </a:xfrm>
          <a:prstGeom prst="rightArrowCallout">
            <a:avLst/>
          </a:prstGeom>
          <a:noFill/>
          <a:ln w="730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400" b="1" dirty="0">
                <a:solidFill>
                  <a:schemeClr val="tx1"/>
                </a:solidFill>
              </a:rPr>
              <a:t>Oluşturulan </a:t>
            </a:r>
          </a:p>
          <a:p>
            <a:pPr lvl="0" algn="ctr"/>
            <a:r>
              <a:rPr lang="tr-TR" sz="2400" b="1" dirty="0">
                <a:solidFill>
                  <a:schemeClr val="tx1"/>
                </a:solidFill>
              </a:rPr>
              <a:t>SAYIM TUTANAĞI</a:t>
            </a:r>
            <a:endParaRPr lang="tr-TR" sz="2400"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tr-TR" sz="2400" dirty="0">
              <a:solidFill>
                <a:schemeClr val="tx1"/>
              </a:solidFill>
            </a:endParaRPr>
          </a:p>
        </p:txBody>
      </p:sp>
      <p:sp>
        <p:nvSpPr>
          <p:cNvPr id="11" name="Dikdörtgen 10"/>
          <p:cNvSpPr/>
          <p:nvPr/>
        </p:nvSpPr>
        <p:spPr>
          <a:xfrm>
            <a:off x="5848336" y="1043500"/>
            <a:ext cx="1332000" cy="180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67423270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AAEAE4A8-A6E5-453E-B946-FB774B73F48C}" type="slidenum">
              <a:rPr lang="tr-TR" smtClean="0">
                <a:solidFill>
                  <a:srgbClr val="000000">
                    <a:lumMod val="65000"/>
                    <a:lumOff val="35000"/>
                  </a:srgbClr>
                </a:solidFill>
              </a:rPr>
              <a:pPr/>
              <a:t>18</a:t>
            </a:fld>
            <a:endParaRPr lang="tr-TR" dirty="0">
              <a:solidFill>
                <a:srgbClr val="000000">
                  <a:lumMod val="65000"/>
                  <a:lumOff val="35000"/>
                </a:srgbClr>
              </a:solidFill>
            </a:endParaRPr>
          </a:p>
        </p:txBody>
      </p:sp>
      <p:sp>
        <p:nvSpPr>
          <p:cNvPr id="4" name="Dikdörtgen 3"/>
          <p:cNvSpPr/>
          <p:nvPr/>
        </p:nvSpPr>
        <p:spPr>
          <a:xfrm>
            <a:off x="395536" y="2636912"/>
            <a:ext cx="8136904" cy="646331"/>
          </a:xfrm>
          <a:prstGeom prst="rect">
            <a:avLst/>
          </a:prstGeom>
        </p:spPr>
        <p:txBody>
          <a:bodyPr wrap="square">
            <a:spAutoFit/>
          </a:bodyPr>
          <a:lstStyle/>
          <a:p>
            <a:pPr lvl="0" algn="ctr"/>
            <a:r>
              <a:rPr lang="tr-TR" sz="3600" b="1" i="1" dirty="0">
                <a:solidFill>
                  <a:srgbClr val="FF0000"/>
                </a:solidFill>
                <a:effectLst>
                  <a:outerShdw blurRad="38100" dist="38100" dir="2700000" algn="tl">
                    <a:srgbClr val="000000">
                      <a:alpha val="43137"/>
                    </a:srgbClr>
                  </a:outerShdw>
                </a:effectLst>
                <a:latin typeface="Bookman Old Style" panose="02050604050505020204" pitchFamily="18" charset="0"/>
              </a:rPr>
              <a:t>1.3. YIL SONU İLŞEMİNİ BİTİR</a:t>
            </a:r>
            <a:endParaRPr lang="tr-TR" sz="3600" i="1" dirty="0">
              <a:effectLst>
                <a:outerShdw blurRad="38100" dist="38100" dir="2700000" algn="tl">
                  <a:srgbClr val="000000">
                    <a:alpha val="43137"/>
                  </a:srgbClr>
                </a:outerShdw>
              </a:effectLst>
              <a:latin typeface="Bookman Old Style" panose="02050604050505020204" pitchFamily="18" charset="0"/>
            </a:endParaRPr>
          </a:p>
        </p:txBody>
      </p:sp>
    </p:spTree>
    <p:extLst>
      <p:ext uri="{BB962C8B-B14F-4D97-AF65-F5344CB8AC3E}">
        <p14:creationId xmlns:p14="http://schemas.microsoft.com/office/powerpoint/2010/main" val="346979259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p:nvPr/>
        </p:nvPicPr>
        <p:blipFill rotWithShape="1">
          <a:blip r:embed="rId2"/>
          <a:srcRect t="11687" r="1121" b="4786"/>
          <a:stretch/>
        </p:blipFill>
        <p:spPr bwMode="auto">
          <a:xfrm>
            <a:off x="358778" y="1032351"/>
            <a:ext cx="8389686" cy="5420985"/>
          </a:xfrm>
          <a:prstGeom prst="rect">
            <a:avLst/>
          </a:prstGeom>
          <a:ln>
            <a:noFill/>
          </a:ln>
          <a:extLst>
            <a:ext uri="{53640926-AAD7-44D8-BBD7-CCE9431645EC}">
              <a14:shadowObscured xmlns:a14="http://schemas.microsoft.com/office/drawing/2010/main"/>
            </a:ext>
          </a:extLst>
        </p:spPr>
      </p:pic>
      <p:sp>
        <p:nvSpPr>
          <p:cNvPr id="4" name="Dikdörtgen 3"/>
          <p:cNvSpPr/>
          <p:nvPr/>
        </p:nvSpPr>
        <p:spPr>
          <a:xfrm>
            <a:off x="-36512" y="44624"/>
            <a:ext cx="5057218" cy="954107"/>
          </a:xfrm>
          <a:prstGeom prst="rect">
            <a:avLst/>
          </a:prstGeom>
        </p:spPr>
        <p:txBody>
          <a:bodyPr wrap="none">
            <a:spAutoFit/>
          </a:bodyPr>
          <a:lstStyle/>
          <a:p>
            <a:r>
              <a:rPr lang="tr-TR" sz="2800" dirty="0">
                <a:solidFill>
                  <a:prstClr val="black"/>
                </a:solidFill>
                <a:latin typeface="Calibri"/>
              </a:rPr>
              <a:t> </a:t>
            </a:r>
            <a:r>
              <a:rPr lang="tr-TR" sz="2800" b="1" dirty="0">
                <a:solidFill>
                  <a:srgbClr val="FF0000"/>
                </a:solidFill>
              </a:rPr>
              <a:t>Sayım ve Yıl Sonu İşlemleri</a:t>
            </a:r>
          </a:p>
          <a:p>
            <a:r>
              <a:rPr lang="tr-TR" sz="2800" b="1" dirty="0">
                <a:solidFill>
                  <a:srgbClr val="FF0000"/>
                </a:solidFill>
                <a:effectLst>
                  <a:outerShdw blurRad="38100" dist="38100" dir="2700000" algn="tl">
                    <a:srgbClr val="000000">
                      <a:alpha val="43137"/>
                    </a:srgbClr>
                  </a:outerShdw>
                </a:effectLst>
              </a:rPr>
              <a:t>		</a:t>
            </a:r>
            <a:r>
              <a:rPr lang="tr-TR" sz="2400" b="1" dirty="0">
                <a:effectLst>
                  <a:outerShdw blurRad="38100" dist="38100" dir="2700000" algn="tl">
                    <a:srgbClr val="000000">
                      <a:alpha val="43137"/>
                    </a:srgbClr>
                  </a:outerShdw>
                </a:effectLst>
              </a:rPr>
              <a:t>Yıl Sonu İşlemlerini Bitir</a:t>
            </a:r>
          </a:p>
        </p:txBody>
      </p:sp>
      <p:sp>
        <p:nvSpPr>
          <p:cNvPr id="8" name="Yuvarlatılmış Dikdörtgen 7"/>
          <p:cNvSpPr/>
          <p:nvPr/>
        </p:nvSpPr>
        <p:spPr>
          <a:xfrm>
            <a:off x="4560315" y="4383442"/>
            <a:ext cx="3324052" cy="49880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solidFill>
                  <a:schemeClr val="tx1"/>
                </a:solidFill>
              </a:rPr>
              <a:t>Sayım ve Yıl Sonu İşlemleri</a:t>
            </a:r>
          </a:p>
        </p:txBody>
      </p:sp>
      <p:sp>
        <p:nvSpPr>
          <p:cNvPr id="9" name="Dikdörtgen 8"/>
          <p:cNvSpPr/>
          <p:nvPr/>
        </p:nvSpPr>
        <p:spPr>
          <a:xfrm>
            <a:off x="369708" y="3032968"/>
            <a:ext cx="900000" cy="10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483191" y="3652305"/>
            <a:ext cx="756000" cy="10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2087808" y="2420888"/>
            <a:ext cx="1008000" cy="10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Yuvarlatılmış Dikdörtgen 11"/>
          <p:cNvSpPr/>
          <p:nvPr/>
        </p:nvSpPr>
        <p:spPr>
          <a:xfrm>
            <a:off x="4560315" y="4826243"/>
            <a:ext cx="3055533" cy="49880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solidFill>
                  <a:schemeClr val="tx1"/>
                </a:solidFill>
              </a:rPr>
              <a:t>Yıl Sonu İşlemlerini Bitir.</a:t>
            </a:r>
          </a:p>
        </p:txBody>
      </p:sp>
      <p:sp>
        <p:nvSpPr>
          <p:cNvPr id="13" name="Yuvarlatılmış Dikdörtgen 12"/>
          <p:cNvSpPr/>
          <p:nvPr/>
        </p:nvSpPr>
        <p:spPr>
          <a:xfrm>
            <a:off x="4560316" y="5325043"/>
            <a:ext cx="2964012" cy="49880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solidFill>
                  <a:schemeClr val="tx1"/>
                </a:solidFill>
              </a:rPr>
              <a:t>Ait olunan Yıl Sonu İşlemlerini Bitir.</a:t>
            </a:r>
          </a:p>
        </p:txBody>
      </p:sp>
      <p:pic>
        <p:nvPicPr>
          <p:cNvPr id="16" name="Resim 15"/>
          <p:cNvPicPr/>
          <p:nvPr/>
        </p:nvPicPr>
        <p:blipFill rotWithShape="1">
          <a:blip r:embed="rId3"/>
          <a:srcRect l="44335" t="48895" r="44364" b="41838"/>
          <a:stretch/>
        </p:blipFill>
        <p:spPr bwMode="auto">
          <a:xfrm>
            <a:off x="3095808" y="3428999"/>
            <a:ext cx="2628320" cy="8984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0302065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ppt_w</p:attrName>
                                        </p:attrNameLst>
                                      </p:cBhvr>
                                      <p:tavLst>
                                        <p:tav tm="0">
                                          <p:val>
                                            <p:fltVal val="0"/>
                                          </p:val>
                                        </p:tav>
                                        <p:tav tm="100000">
                                          <p:val>
                                            <p:strVal val="#ppt_w"/>
                                          </p:val>
                                        </p:tav>
                                      </p:tavLst>
                                    </p:anim>
                                    <p:anim calcmode="lin" valueType="num">
                                      <p:cBhvr>
                                        <p:cTn id="50" dur="1000" fill="hold"/>
                                        <p:tgtEl>
                                          <p:spTgt spid="16"/>
                                        </p:tgtEl>
                                        <p:attrNameLst>
                                          <p:attrName>ppt_h</p:attrName>
                                        </p:attrNameLst>
                                      </p:cBhvr>
                                      <p:tavLst>
                                        <p:tav tm="0">
                                          <p:val>
                                            <p:fltVal val="0"/>
                                          </p:val>
                                        </p:tav>
                                        <p:tav tm="100000">
                                          <p:val>
                                            <p:strVal val="#ppt_h"/>
                                          </p:val>
                                        </p:tav>
                                      </p:tavLst>
                                    </p:anim>
                                    <p:anim calcmode="lin" valueType="num">
                                      <p:cBhvr>
                                        <p:cTn id="51" dur="1000" fill="hold"/>
                                        <p:tgtEl>
                                          <p:spTgt spid="16"/>
                                        </p:tgtEl>
                                        <p:attrNameLst>
                                          <p:attrName>style.rotation</p:attrName>
                                        </p:attrNameLst>
                                      </p:cBhvr>
                                      <p:tavLst>
                                        <p:tav tm="0">
                                          <p:val>
                                            <p:fltVal val="90"/>
                                          </p:val>
                                        </p:tav>
                                        <p:tav tm="100000">
                                          <p:val>
                                            <p:fltVal val="0"/>
                                          </p:val>
                                        </p:tav>
                                      </p:tavLst>
                                    </p:anim>
                                    <p:animEffect transition="in" filter="fade">
                                      <p:cBhvr>
                                        <p:cTn id="5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873AF1F3-4FC4-47C4-B503-1C97E6EDFBF1}" type="slidenum">
              <a:rPr lang="tr-TR" smtClean="0">
                <a:solidFill>
                  <a:srgbClr val="04617B">
                    <a:shade val="90000"/>
                  </a:srgbClr>
                </a:solidFill>
              </a:rPr>
              <a:pPr>
                <a:defRPr/>
              </a:pPr>
              <a:t>2</a:t>
            </a:fld>
            <a:endParaRPr lang="tr-TR">
              <a:solidFill>
                <a:srgbClr val="04617B">
                  <a:shade val="90000"/>
                </a:srgbClr>
              </a:solidFill>
            </a:endParaRPr>
          </a:p>
        </p:txBody>
      </p:sp>
      <p:sp>
        <p:nvSpPr>
          <p:cNvPr id="4" name="Dikdörtgen 3"/>
          <p:cNvSpPr/>
          <p:nvPr/>
        </p:nvSpPr>
        <p:spPr>
          <a:xfrm>
            <a:off x="323528" y="44624"/>
            <a:ext cx="5025735" cy="523220"/>
          </a:xfrm>
          <a:prstGeom prst="rect">
            <a:avLst/>
          </a:prstGeom>
        </p:spPr>
        <p:txBody>
          <a:bodyPr wrap="none">
            <a:spAutoFit/>
          </a:bodyPr>
          <a:lstStyle/>
          <a:p>
            <a:r>
              <a:rPr lang="tr-TR" sz="2800" dirty="0">
                <a:solidFill>
                  <a:prstClr val="black"/>
                </a:solidFill>
                <a:latin typeface="Calibri"/>
              </a:rPr>
              <a:t>    </a:t>
            </a:r>
            <a:r>
              <a:rPr lang="tr-TR" sz="2800" b="1" dirty="0">
                <a:solidFill>
                  <a:srgbClr val="FF0000"/>
                </a:solidFill>
                <a:effectLst>
                  <a:outerShdw blurRad="38100" dist="38100" dir="2700000" algn="tl">
                    <a:srgbClr val="000000">
                      <a:alpha val="43137"/>
                    </a:srgbClr>
                  </a:outerShdw>
                </a:effectLst>
                <a:latin typeface="Calibri"/>
              </a:rPr>
              <a:t>SAYIM VE YIL SONU İŞLEMLERİ</a:t>
            </a:r>
            <a:endParaRPr lang="tr-TR" b="1" dirty="0">
              <a:solidFill>
                <a:srgbClr val="FF0000"/>
              </a:solidFill>
              <a:effectLst>
                <a:outerShdw blurRad="38100" dist="38100" dir="2700000" algn="tl">
                  <a:srgbClr val="000000">
                    <a:alpha val="43137"/>
                  </a:srgbClr>
                </a:outerShdw>
              </a:effectLst>
            </a:endParaRPr>
          </a:p>
        </p:txBody>
      </p:sp>
      <p:sp>
        <p:nvSpPr>
          <p:cNvPr id="5" name="Rectangle 4"/>
          <p:cNvSpPr>
            <a:spLocks noChangeArrowheads="1"/>
          </p:cNvSpPr>
          <p:nvPr/>
        </p:nvSpPr>
        <p:spPr bwMode="auto">
          <a:xfrm>
            <a:off x="467544" y="646812"/>
            <a:ext cx="8213725" cy="6001643"/>
          </a:xfrm>
          <a:prstGeom prst="rect">
            <a:avLst/>
          </a:prstGeom>
          <a:noFill/>
          <a:ln w="9525">
            <a:noFill/>
            <a:miter lim="800000"/>
            <a:headEnd/>
            <a:tailEnd/>
          </a:ln>
          <a:effectLst/>
        </p:spPr>
        <p:txBody>
          <a:bodyPr anchor="ctr">
            <a:spAutoFit/>
          </a:bodyPr>
          <a:lstStyle/>
          <a:p>
            <a:pPr algn="ctr"/>
            <a:r>
              <a:rPr lang="tr-TR"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TAŞINIR MAL YÖNETMELİĞİ</a:t>
            </a:r>
          </a:p>
          <a:p>
            <a:pPr algn="ctr"/>
            <a:r>
              <a:rPr lang="tr-TR" sz="1600" b="1" dirty="0">
                <a:solidFill>
                  <a:prstClr val="black"/>
                </a:solidFill>
                <a:latin typeface="Tahoma" pitchFamily="34" charset="0"/>
                <a:cs typeface="Arial" charset="0"/>
              </a:rPr>
              <a:t>Sayım ve sayım sonrası yapılacak işlemler</a:t>
            </a:r>
          </a:p>
          <a:p>
            <a:pPr algn="ctr"/>
            <a:endParaRPr lang="tr-TR" sz="1600" dirty="0">
              <a:solidFill>
                <a:prstClr val="black"/>
              </a:solidFill>
              <a:latin typeface="Tahoma" pitchFamily="34" charset="0"/>
              <a:cs typeface="Arial" charset="0"/>
            </a:endParaRPr>
          </a:p>
          <a:p>
            <a:pPr algn="just"/>
            <a:r>
              <a:rPr lang="tr-TR" sz="1600" b="1" dirty="0">
                <a:solidFill>
                  <a:prstClr val="black"/>
                </a:solidFill>
                <a:latin typeface="Tahoma" pitchFamily="34" charset="0"/>
                <a:cs typeface="Arial" charset="0"/>
              </a:rPr>
              <a:t>	MADDE 32 –</a:t>
            </a:r>
            <a:r>
              <a:rPr lang="tr-TR" sz="1600" dirty="0">
                <a:solidFill>
                  <a:prstClr val="black"/>
                </a:solidFill>
                <a:latin typeface="Tahoma" pitchFamily="34" charset="0"/>
                <a:cs typeface="Arial" charset="0"/>
              </a:rPr>
              <a:t> </a:t>
            </a:r>
          </a:p>
          <a:p>
            <a:pPr algn="just"/>
            <a:r>
              <a:rPr lang="tr-TR" sz="1600" dirty="0">
                <a:solidFill>
                  <a:prstClr val="black"/>
                </a:solidFill>
                <a:latin typeface="Tahoma" pitchFamily="34" charset="0"/>
                <a:cs typeface="Arial" charset="0"/>
              </a:rPr>
              <a:t>	</a:t>
            </a:r>
          </a:p>
          <a:p>
            <a:pPr algn="just"/>
            <a:r>
              <a:rPr lang="tr-TR" sz="1600" dirty="0">
                <a:solidFill>
                  <a:prstClr val="black"/>
                </a:solidFill>
                <a:latin typeface="Tahoma" pitchFamily="34" charset="0"/>
                <a:cs typeface="Arial" charset="0"/>
              </a:rPr>
              <a:t>	</a:t>
            </a:r>
            <a:r>
              <a:rPr lang="tr-TR" sz="1600" b="1" dirty="0">
                <a:solidFill>
                  <a:prstClr val="black"/>
                </a:solidFill>
                <a:latin typeface="Tahoma" pitchFamily="34" charset="0"/>
                <a:cs typeface="Arial" charset="0"/>
              </a:rPr>
              <a:t>(1)</a:t>
            </a:r>
            <a:r>
              <a:rPr lang="tr-TR" sz="1600" dirty="0">
                <a:solidFill>
                  <a:prstClr val="black"/>
                </a:solidFill>
                <a:latin typeface="Tahoma" pitchFamily="34" charset="0"/>
                <a:cs typeface="Arial" charset="0"/>
              </a:rPr>
              <a:t> Kamu idarelerine ait taşınırların, taşınır kayıt yetkililerinin görevlerinden ayrılmalarında, yıl sonlarında ve harcama yetkilisinin gerekli gördüğü durum ve zamanlarda sayımı yapılır. </a:t>
            </a:r>
          </a:p>
          <a:p>
            <a:pPr algn="just"/>
            <a:endParaRPr lang="tr-TR" sz="1600" dirty="0">
              <a:solidFill>
                <a:prstClr val="black"/>
              </a:solidFill>
              <a:latin typeface="Tahoma" pitchFamily="34" charset="0"/>
              <a:cs typeface="Arial" charset="0"/>
            </a:endParaRPr>
          </a:p>
          <a:p>
            <a:pPr algn="just"/>
            <a:r>
              <a:rPr lang="tr-TR" sz="1600" dirty="0">
                <a:solidFill>
                  <a:prstClr val="black"/>
                </a:solidFill>
                <a:latin typeface="Tahoma" pitchFamily="34" charset="0"/>
                <a:cs typeface="Arial" charset="0"/>
              </a:rPr>
              <a:t>	</a:t>
            </a:r>
            <a:r>
              <a:rPr lang="tr-TR" sz="1600" b="1" dirty="0">
                <a:solidFill>
                  <a:prstClr val="black"/>
                </a:solidFill>
                <a:latin typeface="Tahoma" pitchFamily="34" charset="0"/>
                <a:cs typeface="Arial" charset="0"/>
              </a:rPr>
              <a:t>(2) </a:t>
            </a:r>
            <a:r>
              <a:rPr lang="tr-TR" sz="1600" dirty="0">
                <a:solidFill>
                  <a:prstClr val="black"/>
                </a:solidFill>
                <a:latin typeface="Tahoma" pitchFamily="34" charset="0"/>
                <a:cs typeface="Arial" charset="0"/>
              </a:rPr>
              <a:t>Taşınır sayımları, harcama yetkilisince, kendisinin veya görevlendireceği bir kişinin başkanlığında taşınır kayıt yetkilisinin de katılımıyla, en az üç kişiden oluşturulan sayım kurulu tarafından yapılır. </a:t>
            </a:r>
          </a:p>
          <a:p>
            <a:pPr algn="just"/>
            <a:endParaRPr lang="tr-TR" sz="1600" dirty="0">
              <a:solidFill>
                <a:prstClr val="black"/>
              </a:solidFill>
              <a:latin typeface="Tahoma" pitchFamily="34" charset="0"/>
              <a:cs typeface="Arial" charset="0"/>
            </a:endParaRPr>
          </a:p>
          <a:p>
            <a:pPr algn="just"/>
            <a:r>
              <a:rPr lang="tr-TR" sz="1600" dirty="0">
                <a:solidFill>
                  <a:prstClr val="black"/>
                </a:solidFill>
                <a:latin typeface="Tahoma" pitchFamily="34" charset="0"/>
                <a:cs typeface="Arial" charset="0"/>
              </a:rPr>
              <a:t>	</a:t>
            </a:r>
            <a:r>
              <a:rPr lang="tr-TR" sz="1600" b="1" dirty="0">
                <a:solidFill>
                  <a:prstClr val="black"/>
                </a:solidFill>
                <a:latin typeface="Tahoma" pitchFamily="34" charset="0"/>
                <a:cs typeface="Arial" charset="0"/>
              </a:rPr>
              <a:t>(3)</a:t>
            </a:r>
            <a:r>
              <a:rPr lang="tr-TR" sz="1600" dirty="0">
                <a:solidFill>
                  <a:prstClr val="black"/>
                </a:solidFill>
                <a:latin typeface="Tahoma" pitchFamily="34" charset="0"/>
                <a:cs typeface="Arial" charset="0"/>
              </a:rPr>
              <a:t> Sayım süresince, hizmetin aksamaması ve bozulabilecek nitelikteki taşınırlar için gerekli tedbirlerin alınması kaydıyla, taşınır giriş ve çıkışları sayım kurulunun talebi üzerine harcama yetkilisince durdurulabilir. Sayım yapılırken gerekli önlemlerin alınması, sayım kurulunun görev ve sorumluluğu altındadır.</a:t>
            </a:r>
          </a:p>
          <a:p>
            <a:pPr algn="just"/>
            <a:endParaRPr lang="tr-TR" sz="1600" dirty="0">
              <a:solidFill>
                <a:prstClr val="black"/>
              </a:solidFill>
              <a:latin typeface="Tahoma" pitchFamily="34" charset="0"/>
              <a:cs typeface="Arial" charset="0"/>
            </a:endParaRPr>
          </a:p>
          <a:p>
            <a:pPr algn="just"/>
            <a:r>
              <a:rPr lang="tr-TR" sz="1600" dirty="0">
                <a:solidFill>
                  <a:prstClr val="black"/>
                </a:solidFill>
                <a:latin typeface="Tahoma" pitchFamily="34" charset="0"/>
                <a:cs typeface="Arial" charset="0"/>
              </a:rPr>
              <a:t>	</a:t>
            </a:r>
            <a:r>
              <a:rPr lang="tr-TR" sz="1600" b="1" dirty="0">
                <a:solidFill>
                  <a:prstClr val="black"/>
                </a:solidFill>
                <a:latin typeface="Tahoma" pitchFamily="34" charset="0"/>
                <a:cs typeface="Arial" charset="0"/>
              </a:rPr>
              <a:t>(4)</a:t>
            </a:r>
            <a:r>
              <a:rPr lang="tr-TR" sz="1600" dirty="0">
                <a:solidFill>
                  <a:prstClr val="black"/>
                </a:solidFill>
                <a:latin typeface="Tahoma" pitchFamily="34" charset="0"/>
                <a:cs typeface="Arial" charset="0"/>
              </a:rPr>
              <a:t> Sayım kurulu öncelikle, taşınır kayıt yetkilisince ambarda bulunduğu veya ambardan çıktığı halde belgesi düzenlenmediği ve kayıtları yapılmadığı belirtilen taşınırlara ilişkin işlemlerin yaptırılmasını sağlar. Sayım Tutanağının "Kayıtlara Göre Ambardaki Miktar" sütunu, defter kayıtları esas alınarak doldurulduktan sonra ambarlardaki taşınırlar fiilen sayılır ve bulunan miktarlar Sayım Tutanağının "Ambarda Bulunan Miktar" sütununa kaydedilir.</a:t>
            </a:r>
          </a:p>
        </p:txBody>
      </p:sp>
    </p:spTree>
    <p:extLst>
      <p:ext uri="{BB962C8B-B14F-4D97-AF65-F5344CB8AC3E}">
        <p14:creationId xmlns:p14="http://schemas.microsoft.com/office/powerpoint/2010/main" val="211478034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1000"/>
                                        <p:tgtEl>
                                          <p:spTgt spid="5">
                                            <p:txEl>
                                              <p:pRg st="3" end="3"/>
                                            </p:txEl>
                                          </p:spTgt>
                                        </p:tgtEl>
                                      </p:cBhvr>
                                    </p:animEffect>
                                    <p:anim calcmode="lin" valueType="num">
                                      <p:cBhvr>
                                        <p:cTn id="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5" end="5"/>
                                            </p:txEl>
                                          </p:spTgt>
                                        </p:tgtEl>
                                        <p:attrNameLst>
                                          <p:attrName>style.visibility</p:attrName>
                                        </p:attrNameLst>
                                      </p:cBhvr>
                                      <p:to>
                                        <p:strVal val="visible"/>
                                      </p:to>
                                    </p:set>
                                    <p:animEffect transition="in" filter="fade">
                                      <p:cBhvr>
                                        <p:cTn id="14" dur="1000"/>
                                        <p:tgtEl>
                                          <p:spTgt spid="5">
                                            <p:txEl>
                                              <p:pRg st="5" end="5"/>
                                            </p:txEl>
                                          </p:spTgt>
                                        </p:tgtEl>
                                      </p:cBhvr>
                                    </p:animEffect>
                                    <p:anim calcmode="lin" valueType="num">
                                      <p:cBhvr>
                                        <p:cTn id="15"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animEffect transition="in" filter="fade">
                                      <p:cBhvr>
                                        <p:cTn id="21" dur="1000"/>
                                        <p:tgtEl>
                                          <p:spTgt spid="5">
                                            <p:txEl>
                                              <p:pRg st="7" end="7"/>
                                            </p:txEl>
                                          </p:spTgt>
                                        </p:tgtEl>
                                      </p:cBhvr>
                                    </p:animEffect>
                                    <p:anim calcmode="lin" valueType="num">
                                      <p:cBhvr>
                                        <p:cTn id="22"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9" end="9"/>
                                            </p:txEl>
                                          </p:spTgt>
                                        </p:tgtEl>
                                        <p:attrNameLst>
                                          <p:attrName>style.visibility</p:attrName>
                                        </p:attrNameLst>
                                      </p:cBhvr>
                                      <p:to>
                                        <p:strVal val="visible"/>
                                      </p:to>
                                    </p:set>
                                    <p:animEffect transition="in" filter="fade">
                                      <p:cBhvr>
                                        <p:cTn id="28" dur="1000"/>
                                        <p:tgtEl>
                                          <p:spTgt spid="5">
                                            <p:txEl>
                                              <p:pRg st="9" end="9"/>
                                            </p:txEl>
                                          </p:spTgt>
                                        </p:tgtEl>
                                      </p:cBhvr>
                                    </p:animEffect>
                                    <p:anim calcmode="lin" valueType="num">
                                      <p:cBhvr>
                                        <p:cTn id="29"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11" end="11"/>
                                            </p:txEl>
                                          </p:spTgt>
                                        </p:tgtEl>
                                        <p:attrNameLst>
                                          <p:attrName>style.visibility</p:attrName>
                                        </p:attrNameLst>
                                      </p:cBhvr>
                                      <p:to>
                                        <p:strVal val="visible"/>
                                      </p:to>
                                    </p:set>
                                    <p:animEffect transition="in" filter="fade">
                                      <p:cBhvr>
                                        <p:cTn id="35" dur="1000"/>
                                        <p:tgtEl>
                                          <p:spTgt spid="5">
                                            <p:txEl>
                                              <p:pRg st="11" end="11"/>
                                            </p:txEl>
                                          </p:spTgt>
                                        </p:tgtEl>
                                      </p:cBhvr>
                                    </p:animEffect>
                                    <p:anim calcmode="lin" valueType="num">
                                      <p:cBhvr>
                                        <p:cTn id="36"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p:nvPr/>
        </p:nvPicPr>
        <p:blipFill rotWithShape="1">
          <a:blip r:embed="rId2"/>
          <a:srcRect t="11688" r="980" b="5063"/>
          <a:stretch/>
        </p:blipFill>
        <p:spPr bwMode="auto">
          <a:xfrm>
            <a:off x="358778" y="1032351"/>
            <a:ext cx="8389686" cy="5420985"/>
          </a:xfrm>
          <a:prstGeom prst="rect">
            <a:avLst/>
          </a:prstGeom>
          <a:ln>
            <a:noFill/>
          </a:ln>
          <a:extLst>
            <a:ext uri="{53640926-AAD7-44D8-BBD7-CCE9431645EC}">
              <a14:shadowObscured xmlns:a14="http://schemas.microsoft.com/office/drawing/2010/main"/>
            </a:ext>
          </a:extLst>
        </p:spPr>
      </p:pic>
      <p:sp>
        <p:nvSpPr>
          <p:cNvPr id="4" name="Dikdörtgen 3"/>
          <p:cNvSpPr/>
          <p:nvPr/>
        </p:nvSpPr>
        <p:spPr>
          <a:xfrm>
            <a:off x="-36512" y="44624"/>
            <a:ext cx="5057218" cy="954107"/>
          </a:xfrm>
          <a:prstGeom prst="rect">
            <a:avLst/>
          </a:prstGeom>
        </p:spPr>
        <p:txBody>
          <a:bodyPr wrap="none">
            <a:spAutoFit/>
          </a:bodyPr>
          <a:lstStyle/>
          <a:p>
            <a:r>
              <a:rPr lang="tr-TR" sz="2800" dirty="0">
                <a:solidFill>
                  <a:prstClr val="black"/>
                </a:solidFill>
                <a:latin typeface="Calibri"/>
              </a:rPr>
              <a:t> </a:t>
            </a:r>
            <a:r>
              <a:rPr lang="tr-TR" sz="2800" b="1" dirty="0">
                <a:solidFill>
                  <a:srgbClr val="FF0000"/>
                </a:solidFill>
              </a:rPr>
              <a:t>Sayım ve Yıl Sonu İşlemleri</a:t>
            </a:r>
          </a:p>
          <a:p>
            <a:r>
              <a:rPr lang="tr-TR" sz="2800" b="1" dirty="0">
                <a:solidFill>
                  <a:srgbClr val="FF0000"/>
                </a:solidFill>
                <a:effectLst>
                  <a:outerShdw blurRad="38100" dist="38100" dir="2700000" algn="tl">
                    <a:srgbClr val="000000">
                      <a:alpha val="43137"/>
                    </a:srgbClr>
                  </a:outerShdw>
                </a:effectLst>
              </a:rPr>
              <a:t>		</a:t>
            </a:r>
            <a:r>
              <a:rPr lang="tr-TR" sz="2400" b="1" dirty="0">
                <a:effectLst>
                  <a:outerShdw blurRad="38100" dist="38100" dir="2700000" algn="tl">
                    <a:srgbClr val="000000">
                      <a:alpha val="43137"/>
                    </a:srgbClr>
                  </a:outerShdw>
                </a:effectLst>
              </a:rPr>
              <a:t>Yıl Sonu İşlemlerini Bitir</a:t>
            </a:r>
          </a:p>
        </p:txBody>
      </p:sp>
      <p:sp>
        <p:nvSpPr>
          <p:cNvPr id="6" name="Dikdörtgen 5"/>
          <p:cNvSpPr/>
          <p:nvPr/>
        </p:nvSpPr>
        <p:spPr>
          <a:xfrm>
            <a:off x="369708" y="3032968"/>
            <a:ext cx="900000" cy="10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483191" y="3652305"/>
            <a:ext cx="756000" cy="10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2087808" y="2555668"/>
            <a:ext cx="1008000" cy="14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Yuvarlatılmış Dikdörtgen 9"/>
          <p:cNvSpPr/>
          <p:nvPr/>
        </p:nvSpPr>
        <p:spPr>
          <a:xfrm>
            <a:off x="3419872" y="3652305"/>
            <a:ext cx="4968552" cy="179291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tx1"/>
                </a:solidFill>
              </a:rPr>
              <a:t>Eğer Yıl sonu işlemi bitirilen yıla ait bir işlem yapılacak ise </a:t>
            </a:r>
            <a:r>
              <a:rPr lang="tr-TR" sz="2400" b="1" dirty="0">
                <a:solidFill>
                  <a:schemeClr val="tx1"/>
                </a:solidFill>
              </a:rPr>
              <a:t>‘’Yıl Sonu İşlemini İptal Et’’ </a:t>
            </a:r>
            <a:r>
              <a:rPr lang="tr-TR" sz="2400" dirty="0">
                <a:solidFill>
                  <a:schemeClr val="tx1"/>
                </a:solidFill>
              </a:rPr>
              <a:t>seçeneği tıklanarak bir önceki yıla dönülebilir.</a:t>
            </a:r>
          </a:p>
        </p:txBody>
      </p:sp>
    </p:spTree>
    <p:extLst>
      <p:ext uri="{BB962C8B-B14F-4D97-AF65-F5344CB8AC3E}">
        <p14:creationId xmlns:p14="http://schemas.microsoft.com/office/powerpoint/2010/main" val="32703289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AAEAE4A8-A6E5-453E-B946-FB774B73F48C}" type="slidenum">
              <a:rPr lang="tr-TR" smtClean="0">
                <a:solidFill>
                  <a:srgbClr val="000000">
                    <a:lumMod val="65000"/>
                    <a:lumOff val="35000"/>
                  </a:srgbClr>
                </a:solidFill>
              </a:rPr>
              <a:pPr/>
              <a:t>21</a:t>
            </a:fld>
            <a:endParaRPr lang="tr-TR" dirty="0">
              <a:solidFill>
                <a:srgbClr val="000000">
                  <a:lumMod val="65000"/>
                  <a:lumOff val="35000"/>
                </a:srgbClr>
              </a:solidFill>
            </a:endParaRPr>
          </a:p>
        </p:txBody>
      </p:sp>
      <p:sp>
        <p:nvSpPr>
          <p:cNvPr id="4" name="Dikdörtgen 3"/>
          <p:cNvSpPr/>
          <p:nvPr/>
        </p:nvSpPr>
        <p:spPr>
          <a:xfrm>
            <a:off x="395536" y="2636912"/>
            <a:ext cx="8136904" cy="646331"/>
          </a:xfrm>
          <a:prstGeom prst="rect">
            <a:avLst/>
          </a:prstGeom>
        </p:spPr>
        <p:txBody>
          <a:bodyPr wrap="square">
            <a:spAutoFit/>
          </a:bodyPr>
          <a:lstStyle/>
          <a:p>
            <a:pPr lvl="0" algn="ctr"/>
            <a:r>
              <a:rPr lang="tr-TR" sz="3600" b="1" i="1" dirty="0">
                <a:solidFill>
                  <a:srgbClr val="FF0000"/>
                </a:solidFill>
                <a:effectLst>
                  <a:outerShdw blurRad="38100" dist="38100" dir="2700000" algn="tl">
                    <a:srgbClr val="000000">
                      <a:alpha val="43137"/>
                    </a:srgbClr>
                  </a:outerShdw>
                </a:effectLst>
                <a:latin typeface="Bookman Old Style" panose="02050604050505020204" pitchFamily="18" charset="0"/>
              </a:rPr>
              <a:t>2. TAŞINIR RAPORLARI</a:t>
            </a:r>
            <a:endParaRPr lang="tr-TR" sz="3600" i="1" dirty="0">
              <a:effectLst>
                <a:outerShdw blurRad="38100" dist="38100" dir="2700000" algn="tl">
                  <a:srgbClr val="000000">
                    <a:alpha val="43137"/>
                  </a:srgbClr>
                </a:outerShdw>
              </a:effectLst>
              <a:latin typeface="Bookman Old Style" panose="02050604050505020204" pitchFamily="18" charset="0"/>
            </a:endParaRPr>
          </a:p>
        </p:txBody>
      </p:sp>
    </p:spTree>
    <p:extLst>
      <p:ext uri="{BB962C8B-B14F-4D97-AF65-F5344CB8AC3E}">
        <p14:creationId xmlns:p14="http://schemas.microsoft.com/office/powerpoint/2010/main" val="212894849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AAEAE4A8-A6E5-453E-B946-FB774B73F48C}" type="slidenum">
              <a:rPr lang="tr-TR" smtClean="0">
                <a:solidFill>
                  <a:srgbClr val="000000">
                    <a:lumMod val="65000"/>
                    <a:lumOff val="35000"/>
                  </a:srgbClr>
                </a:solidFill>
              </a:rPr>
              <a:pPr/>
              <a:t>22</a:t>
            </a:fld>
            <a:endParaRPr lang="tr-TR" dirty="0">
              <a:solidFill>
                <a:srgbClr val="000000">
                  <a:lumMod val="65000"/>
                  <a:lumOff val="35000"/>
                </a:srgbClr>
              </a:solidFill>
            </a:endParaRPr>
          </a:p>
        </p:txBody>
      </p:sp>
      <p:sp>
        <p:nvSpPr>
          <p:cNvPr id="4" name="Dikdörtgen 3"/>
          <p:cNvSpPr/>
          <p:nvPr/>
        </p:nvSpPr>
        <p:spPr>
          <a:xfrm>
            <a:off x="395536" y="2636912"/>
            <a:ext cx="8136904" cy="1200329"/>
          </a:xfrm>
          <a:prstGeom prst="rect">
            <a:avLst/>
          </a:prstGeom>
        </p:spPr>
        <p:txBody>
          <a:bodyPr wrap="square">
            <a:spAutoFit/>
          </a:bodyPr>
          <a:lstStyle/>
          <a:p>
            <a:pPr lvl="0" algn="ctr"/>
            <a:r>
              <a:rPr lang="tr-TR" sz="3600" b="1" dirty="0">
                <a:solidFill>
                  <a:srgbClr val="FF0000"/>
                </a:solidFill>
              </a:rPr>
              <a:t>2.1. </a:t>
            </a:r>
          </a:p>
          <a:p>
            <a:pPr lvl="0" algn="ctr"/>
            <a:r>
              <a:rPr lang="tr-TR" sz="3600" b="1" dirty="0">
                <a:solidFill>
                  <a:srgbClr val="FF0000"/>
                </a:solidFill>
              </a:rPr>
              <a:t>13 </a:t>
            </a:r>
            <a:r>
              <a:rPr lang="tr-TR" sz="3600" b="1" dirty="0" err="1">
                <a:solidFill>
                  <a:srgbClr val="FF0000"/>
                </a:solidFill>
              </a:rPr>
              <a:t>Nolu</a:t>
            </a:r>
            <a:r>
              <a:rPr lang="tr-TR" sz="3600" b="1" dirty="0">
                <a:solidFill>
                  <a:srgbClr val="FF0000"/>
                </a:solidFill>
              </a:rPr>
              <a:t> Örnek (</a:t>
            </a:r>
            <a:r>
              <a:rPr lang="tr-TR" sz="3600" b="1" u="sng" dirty="0">
                <a:solidFill>
                  <a:srgbClr val="FF0000"/>
                </a:solidFill>
                <a:effectLst>
                  <a:outerShdw blurRad="38100" dist="38100" dir="2700000" algn="tl">
                    <a:srgbClr val="000000">
                      <a:alpha val="43137"/>
                    </a:srgbClr>
                  </a:outerShdw>
                </a:effectLst>
              </a:rPr>
              <a:t>Sayım Döküm Cetveli</a:t>
            </a:r>
            <a:r>
              <a:rPr lang="tr-TR" sz="3600" b="1" dirty="0">
                <a:solidFill>
                  <a:srgbClr val="FF0000"/>
                </a:solidFill>
              </a:rPr>
              <a:t>)</a:t>
            </a:r>
            <a:endParaRPr lang="tr-TR" sz="3600" i="1" dirty="0">
              <a:effectLst>
                <a:outerShdw blurRad="38100" dist="38100" dir="2700000" algn="tl">
                  <a:srgbClr val="000000">
                    <a:alpha val="43137"/>
                  </a:srgbClr>
                </a:outerShdw>
              </a:effectLst>
              <a:latin typeface="Bookman Old Style" panose="02050604050505020204" pitchFamily="18" charset="0"/>
            </a:endParaRPr>
          </a:p>
        </p:txBody>
      </p:sp>
    </p:spTree>
    <p:extLst>
      <p:ext uri="{BB962C8B-B14F-4D97-AF65-F5344CB8AC3E}">
        <p14:creationId xmlns:p14="http://schemas.microsoft.com/office/powerpoint/2010/main" val="90102984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p:nvPr/>
        </p:nvPicPr>
        <p:blipFill rotWithShape="1">
          <a:blip r:embed="rId2"/>
          <a:srcRect t="11544" r="1373" b="4781"/>
          <a:stretch/>
        </p:blipFill>
        <p:spPr bwMode="auto">
          <a:xfrm>
            <a:off x="358778" y="1012694"/>
            <a:ext cx="8389686" cy="5440642"/>
          </a:xfrm>
          <a:prstGeom prst="rect">
            <a:avLst/>
          </a:prstGeom>
          <a:ln>
            <a:noFill/>
          </a:ln>
          <a:extLst>
            <a:ext uri="{53640926-AAD7-44D8-BBD7-CCE9431645EC}">
              <a14:shadowObscured xmlns:a14="http://schemas.microsoft.com/office/drawing/2010/main"/>
            </a:ext>
          </a:extLst>
        </p:spPr>
      </p:pic>
      <p:sp>
        <p:nvSpPr>
          <p:cNvPr id="4" name="Dikdörtgen 3"/>
          <p:cNvSpPr/>
          <p:nvPr/>
        </p:nvSpPr>
        <p:spPr>
          <a:xfrm>
            <a:off x="-36512" y="44624"/>
            <a:ext cx="6900287" cy="954107"/>
          </a:xfrm>
          <a:prstGeom prst="rect">
            <a:avLst/>
          </a:prstGeom>
        </p:spPr>
        <p:txBody>
          <a:bodyPr wrap="none">
            <a:spAutoFit/>
          </a:bodyPr>
          <a:lstStyle/>
          <a:p>
            <a:r>
              <a:rPr lang="tr-TR" sz="2800" dirty="0">
                <a:solidFill>
                  <a:prstClr val="black"/>
                </a:solidFill>
                <a:latin typeface="Calibri"/>
              </a:rPr>
              <a:t> </a:t>
            </a:r>
            <a:r>
              <a:rPr lang="tr-TR" sz="2800" b="1" dirty="0">
                <a:solidFill>
                  <a:srgbClr val="FF0000"/>
                </a:solidFill>
              </a:rPr>
              <a:t>TAŞINIAR RAPORLARI</a:t>
            </a:r>
          </a:p>
          <a:p>
            <a:r>
              <a:rPr lang="tr-TR" sz="2800" b="1" dirty="0">
                <a:solidFill>
                  <a:srgbClr val="FF0000"/>
                </a:solidFill>
                <a:effectLst>
                  <a:outerShdw blurRad="38100" dist="38100" dir="2700000" algn="tl">
                    <a:srgbClr val="000000">
                      <a:alpha val="43137"/>
                    </a:srgbClr>
                  </a:outerShdw>
                </a:effectLst>
              </a:rPr>
              <a:t>		</a:t>
            </a:r>
            <a:r>
              <a:rPr lang="tr-TR" sz="2400" b="1" dirty="0">
                <a:solidFill>
                  <a:srgbClr val="FF0000"/>
                </a:solidFill>
              </a:rPr>
              <a:t> 13 </a:t>
            </a:r>
            <a:r>
              <a:rPr lang="tr-TR" sz="2400" b="1" dirty="0" err="1">
                <a:solidFill>
                  <a:srgbClr val="FF0000"/>
                </a:solidFill>
              </a:rPr>
              <a:t>Nolu</a:t>
            </a:r>
            <a:r>
              <a:rPr lang="tr-TR" sz="2400" b="1" dirty="0">
                <a:solidFill>
                  <a:srgbClr val="FF0000"/>
                </a:solidFill>
              </a:rPr>
              <a:t> Örnek (Sayım Döküm Cetveli)</a:t>
            </a:r>
            <a:endParaRPr lang="tr-TR" sz="2400" b="1" dirty="0">
              <a:effectLst>
                <a:outerShdw blurRad="38100" dist="38100" dir="2700000" algn="tl">
                  <a:srgbClr val="000000">
                    <a:alpha val="43137"/>
                  </a:srgbClr>
                </a:outerShdw>
              </a:effectLst>
            </a:endParaRPr>
          </a:p>
        </p:txBody>
      </p:sp>
      <p:sp>
        <p:nvSpPr>
          <p:cNvPr id="5" name="Yuvarlatılmış Dikdörtgen 4"/>
          <p:cNvSpPr/>
          <p:nvPr/>
        </p:nvSpPr>
        <p:spPr>
          <a:xfrm>
            <a:off x="5004048" y="4005064"/>
            <a:ext cx="3384376" cy="49880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dirty="0">
                <a:solidFill>
                  <a:schemeClr val="tx1"/>
                </a:solidFill>
              </a:rPr>
              <a:t>Taşınır Raporlar</a:t>
            </a:r>
          </a:p>
        </p:txBody>
      </p:sp>
      <p:sp>
        <p:nvSpPr>
          <p:cNvPr id="7" name="Dikdörtgen 6"/>
          <p:cNvSpPr/>
          <p:nvPr/>
        </p:nvSpPr>
        <p:spPr>
          <a:xfrm>
            <a:off x="377064" y="3265379"/>
            <a:ext cx="684000" cy="10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521080" y="3393141"/>
            <a:ext cx="540000" cy="10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2915816" y="2095912"/>
            <a:ext cx="2268000" cy="14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Yuvarlatılmış Dikdörtgen 9"/>
          <p:cNvSpPr/>
          <p:nvPr/>
        </p:nvSpPr>
        <p:spPr>
          <a:xfrm>
            <a:off x="4788024" y="4525712"/>
            <a:ext cx="3593682" cy="49880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dirty="0">
                <a:solidFill>
                  <a:schemeClr val="tx1"/>
                </a:solidFill>
              </a:rPr>
              <a:t>Rapor Seç</a:t>
            </a:r>
          </a:p>
        </p:txBody>
      </p:sp>
    </p:spTree>
    <p:extLst>
      <p:ext uri="{BB962C8B-B14F-4D97-AF65-F5344CB8AC3E}">
        <p14:creationId xmlns:p14="http://schemas.microsoft.com/office/powerpoint/2010/main" val="80764819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p:nvPr/>
        </p:nvPicPr>
        <p:blipFill rotWithShape="1">
          <a:blip r:embed="rId2"/>
          <a:srcRect l="1" t="11687" r="1461" b="5212"/>
          <a:stretch/>
        </p:blipFill>
        <p:spPr bwMode="auto">
          <a:xfrm>
            <a:off x="358778" y="1011269"/>
            <a:ext cx="8389686" cy="5440642"/>
          </a:xfrm>
          <a:prstGeom prst="rect">
            <a:avLst/>
          </a:prstGeom>
          <a:ln>
            <a:noFill/>
          </a:ln>
          <a:extLst>
            <a:ext uri="{53640926-AAD7-44D8-BBD7-CCE9431645EC}">
              <a14:shadowObscured xmlns:a14="http://schemas.microsoft.com/office/drawing/2010/main"/>
            </a:ext>
          </a:extLst>
        </p:spPr>
      </p:pic>
      <p:sp>
        <p:nvSpPr>
          <p:cNvPr id="4" name="Dikdörtgen 3"/>
          <p:cNvSpPr/>
          <p:nvPr/>
        </p:nvSpPr>
        <p:spPr>
          <a:xfrm>
            <a:off x="-36512" y="44624"/>
            <a:ext cx="6900287" cy="954107"/>
          </a:xfrm>
          <a:prstGeom prst="rect">
            <a:avLst/>
          </a:prstGeom>
        </p:spPr>
        <p:txBody>
          <a:bodyPr wrap="none">
            <a:spAutoFit/>
          </a:bodyPr>
          <a:lstStyle/>
          <a:p>
            <a:r>
              <a:rPr lang="tr-TR" sz="2800" dirty="0">
                <a:solidFill>
                  <a:prstClr val="black"/>
                </a:solidFill>
                <a:latin typeface="Calibri"/>
              </a:rPr>
              <a:t> </a:t>
            </a:r>
            <a:r>
              <a:rPr lang="tr-TR" sz="2800" b="1" dirty="0">
                <a:solidFill>
                  <a:srgbClr val="FF0000"/>
                </a:solidFill>
              </a:rPr>
              <a:t>TAŞINIAR RAPORLARI</a:t>
            </a:r>
          </a:p>
          <a:p>
            <a:r>
              <a:rPr lang="tr-TR" sz="2800" b="1" dirty="0">
                <a:solidFill>
                  <a:srgbClr val="FF0000"/>
                </a:solidFill>
                <a:effectLst>
                  <a:outerShdw blurRad="38100" dist="38100" dir="2700000" algn="tl">
                    <a:srgbClr val="000000">
                      <a:alpha val="43137"/>
                    </a:srgbClr>
                  </a:outerShdw>
                </a:effectLst>
              </a:rPr>
              <a:t>		</a:t>
            </a:r>
            <a:r>
              <a:rPr lang="tr-TR" sz="2400" b="1" dirty="0">
                <a:solidFill>
                  <a:srgbClr val="FF0000"/>
                </a:solidFill>
              </a:rPr>
              <a:t> 13 </a:t>
            </a:r>
            <a:r>
              <a:rPr lang="tr-TR" sz="2400" b="1" dirty="0" err="1">
                <a:solidFill>
                  <a:srgbClr val="FF0000"/>
                </a:solidFill>
              </a:rPr>
              <a:t>Nolu</a:t>
            </a:r>
            <a:r>
              <a:rPr lang="tr-TR" sz="2400" b="1" dirty="0">
                <a:solidFill>
                  <a:srgbClr val="FF0000"/>
                </a:solidFill>
              </a:rPr>
              <a:t> Örnek (Sayım Döküm Cetveli)</a:t>
            </a:r>
            <a:endParaRPr lang="tr-TR" sz="2400" b="1" dirty="0">
              <a:effectLst>
                <a:outerShdw blurRad="38100" dist="38100" dir="2700000" algn="tl">
                  <a:srgbClr val="000000">
                    <a:alpha val="43137"/>
                  </a:srgbClr>
                </a:outerShdw>
              </a:effectLst>
            </a:endParaRPr>
          </a:p>
        </p:txBody>
      </p:sp>
      <p:sp>
        <p:nvSpPr>
          <p:cNvPr id="6" name="Yuvarlatılmış Dikdörtgen 5"/>
          <p:cNvSpPr/>
          <p:nvPr/>
        </p:nvSpPr>
        <p:spPr>
          <a:xfrm>
            <a:off x="5652120" y="4005064"/>
            <a:ext cx="2736304" cy="49880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dirty="0">
                <a:solidFill>
                  <a:schemeClr val="tx1"/>
                </a:solidFill>
              </a:rPr>
              <a:t>Rapor</a:t>
            </a:r>
          </a:p>
        </p:txBody>
      </p:sp>
      <p:sp>
        <p:nvSpPr>
          <p:cNvPr id="7" name="Dikdörtgen 6"/>
          <p:cNvSpPr/>
          <p:nvPr/>
        </p:nvSpPr>
        <p:spPr>
          <a:xfrm>
            <a:off x="377064" y="3265379"/>
            <a:ext cx="684000" cy="10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521080" y="3393141"/>
            <a:ext cx="540000" cy="10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2897344" y="2095912"/>
            <a:ext cx="2268000" cy="14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Yuvarlatılmış Dikdörtgen 9"/>
          <p:cNvSpPr/>
          <p:nvPr/>
        </p:nvSpPr>
        <p:spPr>
          <a:xfrm>
            <a:off x="5652120" y="4525712"/>
            <a:ext cx="2729586" cy="49880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dirty="0">
                <a:solidFill>
                  <a:schemeClr val="tx1"/>
                </a:solidFill>
              </a:rPr>
              <a:t>Ait Olduğu Yıl</a:t>
            </a:r>
          </a:p>
        </p:txBody>
      </p:sp>
      <p:sp>
        <p:nvSpPr>
          <p:cNvPr id="12" name="Dikdörtgen 11"/>
          <p:cNvSpPr/>
          <p:nvPr/>
        </p:nvSpPr>
        <p:spPr>
          <a:xfrm>
            <a:off x="2897344" y="2272348"/>
            <a:ext cx="1008000" cy="14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2897344" y="2448783"/>
            <a:ext cx="1008000" cy="14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Yuvarlatılmış Dikdörtgen 14"/>
          <p:cNvSpPr/>
          <p:nvPr/>
        </p:nvSpPr>
        <p:spPr>
          <a:xfrm>
            <a:off x="4355977" y="5063407"/>
            <a:ext cx="4032448" cy="65731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dirty="0">
                <a:solidFill>
                  <a:schemeClr val="tx1"/>
                </a:solidFill>
              </a:rPr>
              <a:t>Hesap Kodu Seçilir.(tüm hesaplar seçilir)</a:t>
            </a:r>
          </a:p>
        </p:txBody>
      </p:sp>
      <p:sp>
        <p:nvSpPr>
          <p:cNvPr id="18" name="Yuvarlatılmış Dikdörtgen 17"/>
          <p:cNvSpPr/>
          <p:nvPr/>
        </p:nvSpPr>
        <p:spPr>
          <a:xfrm>
            <a:off x="5436096" y="5733255"/>
            <a:ext cx="2945611" cy="731193"/>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dirty="0">
                <a:solidFill>
                  <a:schemeClr val="tx1"/>
                </a:solidFill>
              </a:rPr>
              <a:t>Rapor Alınır.</a:t>
            </a:r>
          </a:p>
        </p:txBody>
      </p:sp>
      <p:sp>
        <p:nvSpPr>
          <p:cNvPr id="19" name="Dikdörtgen 18"/>
          <p:cNvSpPr/>
          <p:nvPr/>
        </p:nvSpPr>
        <p:spPr>
          <a:xfrm>
            <a:off x="3675339" y="3722354"/>
            <a:ext cx="324000" cy="14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83394613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2" grpId="0" animBg="1"/>
      <p:bldP spid="13" grpId="0" animBg="1"/>
      <p:bldP spid="15"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p:nvPr/>
        </p:nvPicPr>
        <p:blipFill rotWithShape="1">
          <a:blip r:embed="rId2"/>
          <a:srcRect l="16439" t="11116" r="16934" b="5633"/>
          <a:stretch/>
        </p:blipFill>
        <p:spPr bwMode="auto">
          <a:xfrm>
            <a:off x="355904" y="1029840"/>
            <a:ext cx="8392560" cy="5423496"/>
          </a:xfrm>
          <a:prstGeom prst="rect">
            <a:avLst/>
          </a:prstGeom>
          <a:ln>
            <a:noFill/>
          </a:ln>
          <a:extLst>
            <a:ext uri="{53640926-AAD7-44D8-BBD7-CCE9431645EC}">
              <a14:shadowObscured xmlns:a14="http://schemas.microsoft.com/office/drawing/2010/main"/>
            </a:ext>
          </a:extLst>
        </p:spPr>
      </p:pic>
      <p:sp>
        <p:nvSpPr>
          <p:cNvPr id="4" name="Dikdörtgen 3"/>
          <p:cNvSpPr/>
          <p:nvPr/>
        </p:nvSpPr>
        <p:spPr>
          <a:xfrm>
            <a:off x="-36512" y="44624"/>
            <a:ext cx="6900287" cy="954107"/>
          </a:xfrm>
          <a:prstGeom prst="rect">
            <a:avLst/>
          </a:prstGeom>
        </p:spPr>
        <p:txBody>
          <a:bodyPr wrap="none">
            <a:spAutoFit/>
          </a:bodyPr>
          <a:lstStyle/>
          <a:p>
            <a:r>
              <a:rPr lang="tr-TR" sz="2800" dirty="0">
                <a:solidFill>
                  <a:prstClr val="black"/>
                </a:solidFill>
                <a:latin typeface="Calibri"/>
              </a:rPr>
              <a:t> </a:t>
            </a:r>
            <a:r>
              <a:rPr lang="tr-TR" sz="2800" b="1" dirty="0">
                <a:solidFill>
                  <a:srgbClr val="FF0000"/>
                </a:solidFill>
              </a:rPr>
              <a:t>TAŞINIAR RAPORLARI</a:t>
            </a:r>
          </a:p>
          <a:p>
            <a:r>
              <a:rPr lang="tr-TR" sz="2800" b="1" dirty="0">
                <a:solidFill>
                  <a:srgbClr val="FF0000"/>
                </a:solidFill>
                <a:effectLst>
                  <a:outerShdw blurRad="38100" dist="38100" dir="2700000" algn="tl">
                    <a:srgbClr val="000000">
                      <a:alpha val="43137"/>
                    </a:srgbClr>
                  </a:outerShdw>
                </a:effectLst>
              </a:rPr>
              <a:t>		</a:t>
            </a:r>
            <a:r>
              <a:rPr lang="tr-TR" sz="2400" b="1" dirty="0">
                <a:solidFill>
                  <a:srgbClr val="FF0000"/>
                </a:solidFill>
              </a:rPr>
              <a:t> 13 </a:t>
            </a:r>
            <a:r>
              <a:rPr lang="tr-TR" sz="2400" b="1" dirty="0" err="1">
                <a:solidFill>
                  <a:srgbClr val="FF0000"/>
                </a:solidFill>
              </a:rPr>
              <a:t>Nolu</a:t>
            </a:r>
            <a:r>
              <a:rPr lang="tr-TR" sz="2400" b="1" dirty="0">
                <a:solidFill>
                  <a:srgbClr val="FF0000"/>
                </a:solidFill>
              </a:rPr>
              <a:t> Örnek (Sayım Döküm Cetveli)</a:t>
            </a:r>
            <a:endParaRPr lang="tr-TR" sz="2400" b="1" dirty="0">
              <a:effectLst>
                <a:outerShdw blurRad="38100" dist="38100" dir="2700000" algn="tl">
                  <a:srgbClr val="000000">
                    <a:alpha val="43137"/>
                  </a:srgbClr>
                </a:outerShdw>
              </a:effectLst>
            </a:endParaRPr>
          </a:p>
        </p:txBody>
      </p:sp>
      <p:sp>
        <p:nvSpPr>
          <p:cNvPr id="7" name="Yuvarlatılmış Dikdörtgen 6"/>
          <p:cNvSpPr/>
          <p:nvPr/>
        </p:nvSpPr>
        <p:spPr>
          <a:xfrm>
            <a:off x="5099579" y="2564904"/>
            <a:ext cx="3528392" cy="72008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chemeClr val="tx1"/>
                </a:solidFill>
              </a:rPr>
              <a:t>Okul Müdürü Başkanlığında  belirlenen en az 2 kişiden oluşturulan komisyon tarafından sayım yapılarak bu belge onaylanır.</a:t>
            </a:r>
          </a:p>
        </p:txBody>
      </p:sp>
      <p:sp>
        <p:nvSpPr>
          <p:cNvPr id="9" name="Dikdörtgen 8"/>
          <p:cNvSpPr/>
          <p:nvPr/>
        </p:nvSpPr>
        <p:spPr>
          <a:xfrm>
            <a:off x="539551" y="5703228"/>
            <a:ext cx="8088419" cy="4620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3172552" y="1313060"/>
            <a:ext cx="2772000" cy="14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12237472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AAEAE4A8-A6E5-453E-B946-FB774B73F48C}" type="slidenum">
              <a:rPr lang="tr-TR" smtClean="0">
                <a:solidFill>
                  <a:srgbClr val="000000">
                    <a:lumMod val="65000"/>
                    <a:lumOff val="35000"/>
                  </a:srgbClr>
                </a:solidFill>
              </a:rPr>
              <a:pPr/>
              <a:t>26</a:t>
            </a:fld>
            <a:endParaRPr lang="tr-TR" dirty="0">
              <a:solidFill>
                <a:srgbClr val="000000">
                  <a:lumMod val="65000"/>
                  <a:lumOff val="35000"/>
                </a:srgbClr>
              </a:solidFill>
            </a:endParaRPr>
          </a:p>
        </p:txBody>
      </p:sp>
      <p:sp>
        <p:nvSpPr>
          <p:cNvPr id="4" name="Dikdörtgen 3"/>
          <p:cNvSpPr/>
          <p:nvPr/>
        </p:nvSpPr>
        <p:spPr>
          <a:xfrm>
            <a:off x="395536" y="2636912"/>
            <a:ext cx="8136904" cy="1754326"/>
          </a:xfrm>
          <a:prstGeom prst="rect">
            <a:avLst/>
          </a:prstGeom>
        </p:spPr>
        <p:txBody>
          <a:bodyPr wrap="square">
            <a:spAutoFit/>
          </a:bodyPr>
          <a:lstStyle/>
          <a:p>
            <a:pPr lvl="0" algn="ctr"/>
            <a:r>
              <a:rPr lang="tr-TR" sz="3600" b="1" dirty="0">
                <a:solidFill>
                  <a:srgbClr val="FF0000"/>
                </a:solidFill>
              </a:rPr>
              <a:t>2.2. </a:t>
            </a:r>
          </a:p>
          <a:p>
            <a:pPr lvl="0" algn="ctr"/>
            <a:r>
              <a:rPr lang="tr-TR" sz="3600" b="1" dirty="0">
                <a:solidFill>
                  <a:srgbClr val="FF0000"/>
                </a:solidFill>
              </a:rPr>
              <a:t>14 </a:t>
            </a:r>
            <a:r>
              <a:rPr lang="tr-TR" sz="3600" b="1" dirty="0" err="1">
                <a:solidFill>
                  <a:srgbClr val="FF0000"/>
                </a:solidFill>
              </a:rPr>
              <a:t>Nolu</a:t>
            </a:r>
            <a:r>
              <a:rPr lang="tr-TR" sz="3600" b="1" dirty="0">
                <a:solidFill>
                  <a:srgbClr val="FF0000"/>
                </a:solidFill>
              </a:rPr>
              <a:t> Örnek (</a:t>
            </a:r>
            <a:r>
              <a:rPr lang="pt-BR" sz="3600" b="1" u="sng" dirty="0">
                <a:solidFill>
                  <a:srgbClr val="FF0000"/>
                </a:solidFill>
                <a:effectLst>
                  <a:outerShdw blurRad="38100" dist="38100" dir="2700000" algn="tl">
                    <a:srgbClr val="000000">
                      <a:alpha val="43137"/>
                    </a:srgbClr>
                  </a:outerShdw>
                </a:effectLst>
              </a:rPr>
              <a:t>Harcama Birimi Taşınır Mal Yönetim Hesabı Cetveli</a:t>
            </a:r>
            <a:r>
              <a:rPr lang="tr-TR" sz="3600" b="1" dirty="0">
                <a:solidFill>
                  <a:srgbClr val="FF0000"/>
                </a:solidFill>
              </a:rPr>
              <a:t>)</a:t>
            </a:r>
            <a:endParaRPr lang="tr-TR" sz="3600" i="1" dirty="0">
              <a:effectLst>
                <a:outerShdw blurRad="38100" dist="38100" dir="2700000" algn="tl">
                  <a:srgbClr val="000000">
                    <a:alpha val="43137"/>
                  </a:srgbClr>
                </a:outerShdw>
              </a:effectLst>
              <a:latin typeface="Bookman Old Style" panose="02050604050505020204" pitchFamily="18" charset="0"/>
            </a:endParaRPr>
          </a:p>
        </p:txBody>
      </p:sp>
    </p:spTree>
    <p:extLst>
      <p:ext uri="{BB962C8B-B14F-4D97-AF65-F5344CB8AC3E}">
        <p14:creationId xmlns:p14="http://schemas.microsoft.com/office/powerpoint/2010/main" val="392358439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p:nvPr/>
        </p:nvPicPr>
        <p:blipFill rotWithShape="1">
          <a:blip r:embed="rId2"/>
          <a:srcRect t="11544" r="1373" b="4781"/>
          <a:stretch/>
        </p:blipFill>
        <p:spPr bwMode="auto">
          <a:xfrm>
            <a:off x="358778" y="1012694"/>
            <a:ext cx="8389686" cy="5440642"/>
          </a:xfrm>
          <a:prstGeom prst="rect">
            <a:avLst/>
          </a:prstGeom>
          <a:ln>
            <a:noFill/>
          </a:ln>
          <a:extLst>
            <a:ext uri="{53640926-AAD7-44D8-BBD7-CCE9431645EC}">
              <a14:shadowObscured xmlns:a14="http://schemas.microsoft.com/office/drawing/2010/main"/>
            </a:ext>
          </a:extLst>
        </p:spPr>
      </p:pic>
      <p:sp>
        <p:nvSpPr>
          <p:cNvPr id="4" name="Dikdörtgen 3"/>
          <p:cNvSpPr/>
          <p:nvPr/>
        </p:nvSpPr>
        <p:spPr>
          <a:xfrm>
            <a:off x="-36512" y="44624"/>
            <a:ext cx="6900287" cy="954107"/>
          </a:xfrm>
          <a:prstGeom prst="rect">
            <a:avLst/>
          </a:prstGeom>
        </p:spPr>
        <p:txBody>
          <a:bodyPr wrap="none">
            <a:spAutoFit/>
          </a:bodyPr>
          <a:lstStyle/>
          <a:p>
            <a:r>
              <a:rPr lang="tr-TR" sz="2800" dirty="0">
                <a:solidFill>
                  <a:prstClr val="black"/>
                </a:solidFill>
                <a:latin typeface="Calibri"/>
              </a:rPr>
              <a:t> </a:t>
            </a:r>
            <a:r>
              <a:rPr lang="tr-TR" sz="2800" b="1" dirty="0">
                <a:solidFill>
                  <a:srgbClr val="FF0000"/>
                </a:solidFill>
              </a:rPr>
              <a:t>TAŞINIAR RAPORLARI</a:t>
            </a:r>
          </a:p>
          <a:p>
            <a:r>
              <a:rPr lang="tr-TR" sz="2800" b="1" dirty="0">
                <a:solidFill>
                  <a:srgbClr val="FF0000"/>
                </a:solidFill>
                <a:effectLst>
                  <a:outerShdw blurRad="38100" dist="38100" dir="2700000" algn="tl">
                    <a:srgbClr val="000000">
                      <a:alpha val="43137"/>
                    </a:srgbClr>
                  </a:outerShdw>
                </a:effectLst>
              </a:rPr>
              <a:t>		</a:t>
            </a:r>
            <a:r>
              <a:rPr lang="tr-TR" sz="2400" b="1" dirty="0">
                <a:solidFill>
                  <a:srgbClr val="FF0000"/>
                </a:solidFill>
              </a:rPr>
              <a:t> 13 </a:t>
            </a:r>
            <a:r>
              <a:rPr lang="tr-TR" sz="2400" b="1" dirty="0" err="1">
                <a:solidFill>
                  <a:srgbClr val="FF0000"/>
                </a:solidFill>
              </a:rPr>
              <a:t>Nolu</a:t>
            </a:r>
            <a:r>
              <a:rPr lang="tr-TR" sz="2400" b="1" dirty="0">
                <a:solidFill>
                  <a:srgbClr val="FF0000"/>
                </a:solidFill>
              </a:rPr>
              <a:t> Örnek (Sayım Döküm Cetveli)</a:t>
            </a:r>
            <a:endParaRPr lang="tr-TR" sz="2400" b="1" dirty="0">
              <a:effectLst>
                <a:outerShdw blurRad="38100" dist="38100" dir="2700000" algn="tl">
                  <a:srgbClr val="000000">
                    <a:alpha val="43137"/>
                  </a:srgbClr>
                </a:outerShdw>
              </a:effectLst>
            </a:endParaRPr>
          </a:p>
        </p:txBody>
      </p:sp>
      <p:sp>
        <p:nvSpPr>
          <p:cNvPr id="11" name="Yuvarlatılmış Dikdörtgen 10"/>
          <p:cNvSpPr/>
          <p:nvPr/>
        </p:nvSpPr>
        <p:spPr>
          <a:xfrm>
            <a:off x="5796136" y="4005064"/>
            <a:ext cx="2592288" cy="49880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dirty="0">
                <a:solidFill>
                  <a:schemeClr val="tx1"/>
                </a:solidFill>
              </a:rPr>
              <a:t>Taşınır Raporlar</a:t>
            </a:r>
          </a:p>
        </p:txBody>
      </p:sp>
      <p:sp>
        <p:nvSpPr>
          <p:cNvPr id="12" name="Dikdörtgen 11"/>
          <p:cNvSpPr/>
          <p:nvPr/>
        </p:nvSpPr>
        <p:spPr>
          <a:xfrm>
            <a:off x="377064" y="3265379"/>
            <a:ext cx="684000" cy="10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521080" y="3393141"/>
            <a:ext cx="540000" cy="10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2915816" y="2095912"/>
            <a:ext cx="2268000" cy="14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Yuvarlatılmış Dikdörtgen 15"/>
          <p:cNvSpPr/>
          <p:nvPr/>
        </p:nvSpPr>
        <p:spPr>
          <a:xfrm>
            <a:off x="5796136" y="4869160"/>
            <a:ext cx="2585570" cy="648072"/>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dirty="0">
                <a:solidFill>
                  <a:schemeClr val="tx1"/>
                </a:solidFill>
              </a:rPr>
              <a:t>Rapor Seç</a:t>
            </a:r>
          </a:p>
        </p:txBody>
      </p:sp>
    </p:spTree>
    <p:extLst>
      <p:ext uri="{BB962C8B-B14F-4D97-AF65-F5344CB8AC3E}">
        <p14:creationId xmlns:p14="http://schemas.microsoft.com/office/powerpoint/2010/main" val="115050596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Resim 16"/>
          <p:cNvPicPr/>
          <p:nvPr/>
        </p:nvPicPr>
        <p:blipFill rotWithShape="1">
          <a:blip r:embed="rId2"/>
          <a:srcRect t="11401" r="1304" b="4937"/>
          <a:stretch/>
        </p:blipFill>
        <p:spPr bwMode="auto">
          <a:xfrm>
            <a:off x="358778" y="1007294"/>
            <a:ext cx="8389686" cy="5427570"/>
          </a:xfrm>
          <a:prstGeom prst="rect">
            <a:avLst/>
          </a:prstGeom>
          <a:ln>
            <a:noFill/>
          </a:ln>
          <a:extLst>
            <a:ext uri="{53640926-AAD7-44D8-BBD7-CCE9431645EC}">
              <a14:shadowObscured xmlns:a14="http://schemas.microsoft.com/office/drawing/2010/main"/>
            </a:ext>
          </a:extLst>
        </p:spPr>
      </p:pic>
      <p:sp>
        <p:nvSpPr>
          <p:cNvPr id="4" name="Dikdörtgen 3"/>
          <p:cNvSpPr/>
          <p:nvPr/>
        </p:nvSpPr>
        <p:spPr>
          <a:xfrm>
            <a:off x="-36512" y="44624"/>
            <a:ext cx="8212761" cy="892552"/>
          </a:xfrm>
          <a:prstGeom prst="rect">
            <a:avLst/>
          </a:prstGeom>
        </p:spPr>
        <p:txBody>
          <a:bodyPr wrap="none">
            <a:spAutoFit/>
          </a:bodyPr>
          <a:lstStyle/>
          <a:p>
            <a:r>
              <a:rPr lang="tr-TR" sz="2800" dirty="0">
                <a:solidFill>
                  <a:prstClr val="black"/>
                </a:solidFill>
                <a:latin typeface="Calibri"/>
              </a:rPr>
              <a:t> </a:t>
            </a:r>
            <a:r>
              <a:rPr lang="tr-TR" sz="2800" b="1" dirty="0">
                <a:solidFill>
                  <a:srgbClr val="FF0000"/>
                </a:solidFill>
              </a:rPr>
              <a:t>TAŞINIAR RAPORLARI</a:t>
            </a:r>
          </a:p>
          <a:p>
            <a:r>
              <a:rPr lang="tr-TR" sz="2400" b="1" dirty="0">
                <a:solidFill>
                  <a:srgbClr val="FF0000"/>
                </a:solidFill>
              </a:rPr>
              <a:t> 	</a:t>
            </a:r>
            <a:r>
              <a:rPr lang="tr-TR" sz="2000" b="1" dirty="0">
                <a:solidFill>
                  <a:srgbClr val="FF0000"/>
                </a:solidFill>
              </a:rPr>
              <a:t>14 </a:t>
            </a:r>
            <a:r>
              <a:rPr lang="tr-TR" sz="2000" b="1" dirty="0" err="1">
                <a:solidFill>
                  <a:srgbClr val="FF0000"/>
                </a:solidFill>
              </a:rPr>
              <a:t>Nolu</a:t>
            </a:r>
            <a:r>
              <a:rPr lang="tr-TR" sz="2000" b="1" dirty="0">
                <a:solidFill>
                  <a:srgbClr val="FF0000"/>
                </a:solidFill>
              </a:rPr>
              <a:t> Örnek (</a:t>
            </a:r>
            <a:r>
              <a:rPr lang="pt-BR" sz="2000" b="1" dirty="0">
                <a:solidFill>
                  <a:srgbClr val="FF0000"/>
                </a:solidFill>
              </a:rPr>
              <a:t>Harcama Birimi Taşınır Mal Yönetim Hesabı Cetveli</a:t>
            </a:r>
            <a:r>
              <a:rPr lang="tr-TR" sz="2000" b="1" dirty="0">
                <a:solidFill>
                  <a:srgbClr val="FF0000"/>
                </a:solidFill>
              </a:rPr>
              <a:t>)</a:t>
            </a:r>
            <a:endParaRPr lang="tr-TR" sz="2000" b="1" dirty="0">
              <a:effectLst>
                <a:outerShdw blurRad="38100" dist="38100" dir="2700000" algn="tl">
                  <a:srgbClr val="000000">
                    <a:alpha val="43137"/>
                  </a:srgbClr>
                </a:outerShdw>
              </a:effectLst>
            </a:endParaRPr>
          </a:p>
        </p:txBody>
      </p:sp>
      <p:sp>
        <p:nvSpPr>
          <p:cNvPr id="5" name="Yuvarlatılmış Dikdörtgen 4"/>
          <p:cNvSpPr/>
          <p:nvPr/>
        </p:nvSpPr>
        <p:spPr>
          <a:xfrm>
            <a:off x="4932040" y="4005064"/>
            <a:ext cx="3456384" cy="49880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dirty="0">
                <a:solidFill>
                  <a:schemeClr val="tx1"/>
                </a:solidFill>
              </a:rPr>
              <a:t>Rapor</a:t>
            </a:r>
          </a:p>
        </p:txBody>
      </p:sp>
      <p:sp>
        <p:nvSpPr>
          <p:cNvPr id="7" name="Dikdörtgen 6"/>
          <p:cNvSpPr/>
          <p:nvPr/>
        </p:nvSpPr>
        <p:spPr>
          <a:xfrm>
            <a:off x="377064" y="3265379"/>
            <a:ext cx="684000" cy="10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521080" y="3393141"/>
            <a:ext cx="540000" cy="10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2897344" y="2095912"/>
            <a:ext cx="2268000" cy="14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Yuvarlatılmış Dikdörtgen 9"/>
          <p:cNvSpPr/>
          <p:nvPr/>
        </p:nvSpPr>
        <p:spPr>
          <a:xfrm>
            <a:off x="4211960" y="4525712"/>
            <a:ext cx="4169746" cy="49880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dirty="0">
                <a:solidFill>
                  <a:schemeClr val="tx1"/>
                </a:solidFill>
              </a:rPr>
              <a:t>Ait Olduğu Yıl</a:t>
            </a:r>
          </a:p>
        </p:txBody>
      </p:sp>
      <p:sp>
        <p:nvSpPr>
          <p:cNvPr id="11" name="Dikdörtgen 10"/>
          <p:cNvSpPr/>
          <p:nvPr/>
        </p:nvSpPr>
        <p:spPr>
          <a:xfrm>
            <a:off x="2897344" y="2272348"/>
            <a:ext cx="1008000" cy="14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2897344" y="2448783"/>
            <a:ext cx="1008000" cy="14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Yuvarlatılmış Dikdörtgen 12"/>
          <p:cNvSpPr/>
          <p:nvPr/>
        </p:nvSpPr>
        <p:spPr>
          <a:xfrm>
            <a:off x="3779912" y="5063406"/>
            <a:ext cx="4615543" cy="63742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dirty="0">
                <a:solidFill>
                  <a:schemeClr val="tx1"/>
                </a:solidFill>
              </a:rPr>
              <a:t>Hesap Kodu Seçilir.(tüm hesaplar)seçilir </a:t>
            </a:r>
          </a:p>
        </p:txBody>
      </p:sp>
      <p:sp>
        <p:nvSpPr>
          <p:cNvPr id="15" name="Yuvarlatılmış Dikdörtgen 14"/>
          <p:cNvSpPr/>
          <p:nvPr/>
        </p:nvSpPr>
        <p:spPr>
          <a:xfrm>
            <a:off x="3491880" y="5877271"/>
            <a:ext cx="4889827" cy="418754"/>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dirty="0">
                <a:solidFill>
                  <a:schemeClr val="tx1"/>
                </a:solidFill>
              </a:rPr>
              <a:t>Rapor Alınır.</a:t>
            </a:r>
          </a:p>
        </p:txBody>
      </p:sp>
      <p:sp>
        <p:nvSpPr>
          <p:cNvPr id="16" name="Dikdörtgen 15"/>
          <p:cNvSpPr/>
          <p:nvPr/>
        </p:nvSpPr>
        <p:spPr>
          <a:xfrm>
            <a:off x="3675339" y="3722354"/>
            <a:ext cx="324000" cy="14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48567069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animBg="1"/>
      <p:bldP spid="13" grpId="0" animBg="1"/>
      <p:bldP spid="15"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p:nvPr/>
        </p:nvPicPr>
        <p:blipFill rotWithShape="1">
          <a:blip r:embed="rId2"/>
          <a:srcRect l="16356" t="10974" r="17107" b="5653"/>
          <a:stretch/>
        </p:blipFill>
        <p:spPr bwMode="auto">
          <a:xfrm>
            <a:off x="358778" y="1052736"/>
            <a:ext cx="8389686" cy="5400600"/>
          </a:xfrm>
          <a:prstGeom prst="rect">
            <a:avLst/>
          </a:prstGeom>
          <a:ln>
            <a:noFill/>
          </a:ln>
          <a:extLst>
            <a:ext uri="{53640926-AAD7-44D8-BBD7-CCE9431645EC}">
              <a14:shadowObscured xmlns:a14="http://schemas.microsoft.com/office/drawing/2010/main"/>
            </a:ext>
          </a:extLst>
        </p:spPr>
      </p:pic>
      <p:sp>
        <p:nvSpPr>
          <p:cNvPr id="4" name="Dikdörtgen 3"/>
          <p:cNvSpPr/>
          <p:nvPr/>
        </p:nvSpPr>
        <p:spPr>
          <a:xfrm>
            <a:off x="-36512" y="44624"/>
            <a:ext cx="8212761" cy="892552"/>
          </a:xfrm>
          <a:prstGeom prst="rect">
            <a:avLst/>
          </a:prstGeom>
        </p:spPr>
        <p:txBody>
          <a:bodyPr wrap="none">
            <a:spAutoFit/>
          </a:bodyPr>
          <a:lstStyle/>
          <a:p>
            <a:r>
              <a:rPr lang="tr-TR" sz="2800" dirty="0">
                <a:solidFill>
                  <a:prstClr val="black"/>
                </a:solidFill>
                <a:latin typeface="Calibri"/>
              </a:rPr>
              <a:t> </a:t>
            </a:r>
            <a:r>
              <a:rPr lang="tr-TR" sz="2800" b="1" dirty="0">
                <a:solidFill>
                  <a:srgbClr val="FF0000"/>
                </a:solidFill>
              </a:rPr>
              <a:t>TAŞINIAR RAPORLARI</a:t>
            </a:r>
          </a:p>
          <a:p>
            <a:r>
              <a:rPr lang="tr-TR" sz="2400" b="1" dirty="0">
                <a:solidFill>
                  <a:srgbClr val="FF0000"/>
                </a:solidFill>
              </a:rPr>
              <a:t> 	</a:t>
            </a:r>
            <a:r>
              <a:rPr lang="tr-TR" sz="2000" b="1" dirty="0">
                <a:solidFill>
                  <a:srgbClr val="FF0000"/>
                </a:solidFill>
              </a:rPr>
              <a:t>14 </a:t>
            </a:r>
            <a:r>
              <a:rPr lang="tr-TR" sz="2000" b="1" dirty="0" err="1">
                <a:solidFill>
                  <a:srgbClr val="FF0000"/>
                </a:solidFill>
              </a:rPr>
              <a:t>Nolu</a:t>
            </a:r>
            <a:r>
              <a:rPr lang="tr-TR" sz="2000" b="1" dirty="0">
                <a:solidFill>
                  <a:srgbClr val="FF0000"/>
                </a:solidFill>
              </a:rPr>
              <a:t> Örnek (</a:t>
            </a:r>
            <a:r>
              <a:rPr lang="pt-BR" sz="2000" b="1" dirty="0">
                <a:solidFill>
                  <a:srgbClr val="FF0000"/>
                </a:solidFill>
              </a:rPr>
              <a:t>Harcama Birimi Taşınır Mal Yönetim Hesabı Cetveli</a:t>
            </a:r>
            <a:r>
              <a:rPr lang="tr-TR" sz="2000" b="1" dirty="0">
                <a:solidFill>
                  <a:srgbClr val="FF0000"/>
                </a:solidFill>
              </a:rPr>
              <a:t>)</a:t>
            </a:r>
            <a:endParaRPr lang="tr-TR" sz="2000" b="1" dirty="0">
              <a:effectLst>
                <a:outerShdw blurRad="38100" dist="38100" dir="2700000" algn="tl">
                  <a:srgbClr val="000000">
                    <a:alpha val="43137"/>
                  </a:srgbClr>
                </a:outerShdw>
              </a:effectLst>
            </a:endParaRPr>
          </a:p>
        </p:txBody>
      </p:sp>
      <p:sp>
        <p:nvSpPr>
          <p:cNvPr id="6" name="Yuvarlatılmış Dikdörtgen 5"/>
          <p:cNvSpPr/>
          <p:nvPr/>
        </p:nvSpPr>
        <p:spPr>
          <a:xfrm>
            <a:off x="5315603" y="2095034"/>
            <a:ext cx="3432861" cy="288032"/>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chemeClr val="tx1"/>
                </a:solidFill>
              </a:rPr>
              <a:t>Taşınır Kayıt Yetkilisi Tarafından imzalanır.</a:t>
            </a:r>
          </a:p>
        </p:txBody>
      </p:sp>
      <p:sp>
        <p:nvSpPr>
          <p:cNvPr id="7" name="Dikdörtgen 6"/>
          <p:cNvSpPr/>
          <p:nvPr/>
        </p:nvSpPr>
        <p:spPr>
          <a:xfrm>
            <a:off x="719824" y="4706672"/>
            <a:ext cx="2268000" cy="756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2771800" y="1340768"/>
            <a:ext cx="3600000" cy="14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3437800" y="4706672"/>
            <a:ext cx="2268000" cy="756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6155776" y="4689796"/>
            <a:ext cx="2268000" cy="756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3437800" y="5574573"/>
            <a:ext cx="2268000" cy="756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Yuvarlatılmış Dikdörtgen 12"/>
          <p:cNvSpPr/>
          <p:nvPr/>
        </p:nvSpPr>
        <p:spPr>
          <a:xfrm>
            <a:off x="5315603" y="2404204"/>
            <a:ext cx="3432861" cy="288032"/>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chemeClr val="tx1"/>
                </a:solidFill>
              </a:rPr>
              <a:t>Taşınır Kontrol Yetkilisi Tarafından imzalanır.</a:t>
            </a:r>
          </a:p>
        </p:txBody>
      </p:sp>
      <p:sp>
        <p:nvSpPr>
          <p:cNvPr id="15" name="Yuvarlatılmış Dikdörtgen 14"/>
          <p:cNvSpPr/>
          <p:nvPr/>
        </p:nvSpPr>
        <p:spPr>
          <a:xfrm>
            <a:off x="5315603" y="2708508"/>
            <a:ext cx="3432861" cy="288032"/>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chemeClr val="tx1"/>
                </a:solidFill>
              </a:rPr>
              <a:t>Muhasebe Yetkilisi Tarafından imzalanarak,</a:t>
            </a:r>
          </a:p>
        </p:txBody>
      </p:sp>
      <p:sp>
        <p:nvSpPr>
          <p:cNvPr id="16" name="Yuvarlatılmış Dikdörtgen 15"/>
          <p:cNvSpPr/>
          <p:nvPr/>
        </p:nvSpPr>
        <p:spPr>
          <a:xfrm>
            <a:off x="5315602" y="3005026"/>
            <a:ext cx="3432861" cy="288032"/>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chemeClr val="tx1"/>
                </a:solidFill>
              </a:rPr>
              <a:t>Harcama Yetkilisine Onaya sunulur.</a:t>
            </a:r>
          </a:p>
        </p:txBody>
      </p:sp>
    </p:spTree>
    <p:extLst>
      <p:ext uri="{BB962C8B-B14F-4D97-AF65-F5344CB8AC3E}">
        <p14:creationId xmlns:p14="http://schemas.microsoft.com/office/powerpoint/2010/main" val="40589653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2" grpId="0" animBg="1"/>
      <p:bldP spid="13"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873AF1F3-4FC4-47C4-B503-1C97E6EDFBF1}" type="slidenum">
              <a:rPr lang="tr-TR" smtClean="0">
                <a:solidFill>
                  <a:srgbClr val="04617B">
                    <a:shade val="90000"/>
                  </a:srgbClr>
                </a:solidFill>
              </a:rPr>
              <a:pPr>
                <a:defRPr/>
              </a:pPr>
              <a:t>3</a:t>
            </a:fld>
            <a:endParaRPr lang="tr-TR">
              <a:solidFill>
                <a:srgbClr val="04617B">
                  <a:shade val="90000"/>
                </a:srgbClr>
              </a:solidFill>
            </a:endParaRPr>
          </a:p>
        </p:txBody>
      </p:sp>
      <p:sp>
        <p:nvSpPr>
          <p:cNvPr id="5" name="Rectangle 4"/>
          <p:cNvSpPr>
            <a:spLocks noChangeArrowheads="1"/>
          </p:cNvSpPr>
          <p:nvPr/>
        </p:nvSpPr>
        <p:spPr bwMode="auto">
          <a:xfrm>
            <a:off x="467544" y="462146"/>
            <a:ext cx="8213725" cy="6370975"/>
          </a:xfrm>
          <a:prstGeom prst="rect">
            <a:avLst/>
          </a:prstGeom>
          <a:noFill/>
          <a:ln w="9525">
            <a:noFill/>
            <a:miter lim="800000"/>
            <a:headEnd/>
            <a:tailEnd/>
          </a:ln>
          <a:effectLst/>
        </p:spPr>
        <p:txBody>
          <a:bodyPr anchor="ctr">
            <a:spAutoFit/>
          </a:bodyPr>
          <a:lstStyle/>
          <a:p>
            <a:pPr algn="ctr"/>
            <a:r>
              <a:rPr lang="tr-TR"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TAŞINIR MAL YÖNETMELİĞİ</a:t>
            </a:r>
          </a:p>
          <a:p>
            <a:pPr algn="ctr"/>
            <a:r>
              <a:rPr lang="tr-TR" sz="1600" b="1" dirty="0">
                <a:solidFill>
                  <a:prstClr val="black"/>
                </a:solidFill>
                <a:latin typeface="Tahoma" pitchFamily="34" charset="0"/>
                <a:cs typeface="Arial" charset="0"/>
              </a:rPr>
              <a:t>Sayım ve sayım sonrası yapılacak işlemler</a:t>
            </a:r>
          </a:p>
          <a:p>
            <a:pPr algn="ctr"/>
            <a:endParaRPr lang="tr-TR" sz="1600" dirty="0">
              <a:solidFill>
                <a:prstClr val="black"/>
              </a:solidFill>
              <a:latin typeface="Tahoma" pitchFamily="34" charset="0"/>
              <a:cs typeface="Arial" charset="0"/>
            </a:endParaRPr>
          </a:p>
          <a:p>
            <a:pPr algn="just"/>
            <a:r>
              <a:rPr lang="tr-TR" sz="1600" b="1" dirty="0">
                <a:solidFill>
                  <a:prstClr val="black"/>
                </a:solidFill>
                <a:latin typeface="Tahoma" pitchFamily="34" charset="0"/>
                <a:cs typeface="Arial" charset="0"/>
              </a:rPr>
              <a:t>	</a:t>
            </a:r>
            <a:r>
              <a:rPr lang="tr-TR" b="1" dirty="0">
                <a:solidFill>
                  <a:srgbClr val="FF0000"/>
                </a:solidFill>
              </a:rPr>
              <a:t>(5)</a:t>
            </a:r>
            <a:r>
              <a:rPr lang="tr-TR" dirty="0">
                <a:solidFill>
                  <a:srgbClr val="FF0000"/>
                </a:solidFill>
              </a:rPr>
              <a:t> (Değişik: 14/3/2016-2016/8646 K.) Ambar sayım işlemleri tamamlandıktan sonra oda, büro, bölüm, geçit, salon, atölye, garaj ve servis gibi ortak kullanım alanlarında bulunan taşınırlar Dayanıklı Taşınırlar Listeleri esas alınarak sayılır ve sayım sonuçları Sayım Tutanağında gösterilir. Kullanım amacıyla kamu görevlilerine taşınır teslim belgesiyle verilmiş olan taşınırlar için, sayım yapılmaksızın Sayım Tutanağının “Kayıtlara Göre Kişilere Verilen Miktar” sütunundaki bilgiler dikkate alınır.</a:t>
            </a:r>
          </a:p>
          <a:p>
            <a:pPr algn="just"/>
            <a:r>
              <a:rPr lang="tr-TR" dirty="0"/>
              <a:t>	</a:t>
            </a:r>
            <a:r>
              <a:rPr lang="tr-TR" b="1" dirty="0"/>
              <a:t>(6)</a:t>
            </a:r>
            <a:r>
              <a:rPr lang="tr-TR" dirty="0"/>
              <a:t> Sayımda bulunan miktar ile kayıtlı miktar arasında fark bulunması halinde miktarlarında farklılık bulunan taşınırların sayımı bir kez daha tekrarlanır. Yine farklı çıkarsa bu miktar "Fazla" veya "Noksan" sütununa kaydedilir. </a:t>
            </a:r>
          </a:p>
          <a:p>
            <a:pPr algn="just"/>
            <a:r>
              <a:rPr lang="tr-TR" dirty="0"/>
              <a:t>	</a:t>
            </a:r>
            <a:r>
              <a:rPr lang="tr-TR" b="1" dirty="0"/>
              <a:t>(7)</a:t>
            </a:r>
            <a:r>
              <a:rPr lang="tr-TR" dirty="0"/>
              <a:t> Sayım kurulunca, taşınırların fiili miktarlarının kayıtlı miktarlardan eksik oluğunun tespit edilmesi halinde Kayıttan Düşme Teklif ve Onay Tutanağı ve Taşınır İşlem Fişi; fazla olduğunun tespit edilmesi halinde ise Taşınır İşlem Fişi düzenlettirilerek, defter kayıtlarının sayım sonuçlarıyla uygunluğu sağlanır. </a:t>
            </a:r>
          </a:p>
          <a:p>
            <a:pPr algn="just"/>
            <a:r>
              <a:rPr lang="tr-TR" dirty="0"/>
              <a:t>	</a:t>
            </a:r>
            <a:r>
              <a:rPr lang="tr-TR" b="1" dirty="0"/>
              <a:t>(8)</a:t>
            </a:r>
            <a:r>
              <a:rPr lang="tr-TR" dirty="0"/>
              <a:t> Düzenlenen giriş ve çıkış belgelerinin bir örneği, muhasebe kayıtlarının yapılması için muhasebe birimine gönderilir. </a:t>
            </a:r>
          </a:p>
          <a:p>
            <a:pPr algn="just"/>
            <a:r>
              <a:rPr lang="tr-TR" dirty="0"/>
              <a:t>	</a:t>
            </a:r>
            <a:r>
              <a:rPr lang="tr-TR" b="1" dirty="0"/>
              <a:t>(9)</a:t>
            </a:r>
            <a:r>
              <a:rPr lang="tr-TR" dirty="0"/>
              <a:t> Kayıtların sayım sonuçlarıyla uygunluğu sağlandıktan sonra sayım kurulu tarafından Taşınır Sayım ve Döküm Cetveli düzenlenir. Cetvel, sayım kurulu ile taşınır kayıt yetkilisi tarafından imzalanır. Bu Cetvel ve eki sayım tutanağı ile sayım sonuçlarına göre düzenlenen giriş ve çıkış belgeleri, taşınır kayıt yetkilisinin yıl sonu hesabını oluşturur.</a:t>
            </a:r>
            <a:endParaRPr lang="tr-TR" sz="1600" dirty="0">
              <a:solidFill>
                <a:prstClr val="black"/>
              </a:solidFill>
              <a:latin typeface="Tahoma" pitchFamily="34" charset="0"/>
              <a:cs typeface="Arial" charset="0"/>
            </a:endParaRPr>
          </a:p>
        </p:txBody>
      </p:sp>
      <p:sp>
        <p:nvSpPr>
          <p:cNvPr id="6" name="Dikdörtgen 5"/>
          <p:cNvSpPr/>
          <p:nvPr/>
        </p:nvSpPr>
        <p:spPr>
          <a:xfrm>
            <a:off x="323528" y="44624"/>
            <a:ext cx="5025735" cy="523220"/>
          </a:xfrm>
          <a:prstGeom prst="rect">
            <a:avLst/>
          </a:prstGeom>
        </p:spPr>
        <p:txBody>
          <a:bodyPr wrap="none">
            <a:spAutoFit/>
          </a:bodyPr>
          <a:lstStyle/>
          <a:p>
            <a:r>
              <a:rPr lang="tr-TR" sz="2800" dirty="0">
                <a:solidFill>
                  <a:prstClr val="black"/>
                </a:solidFill>
                <a:latin typeface="Calibri"/>
              </a:rPr>
              <a:t>    </a:t>
            </a:r>
            <a:r>
              <a:rPr lang="tr-TR" sz="2800" b="1" dirty="0">
                <a:solidFill>
                  <a:srgbClr val="FF0000"/>
                </a:solidFill>
                <a:effectLst>
                  <a:outerShdw blurRad="38100" dist="38100" dir="2700000" algn="tl">
                    <a:srgbClr val="000000">
                      <a:alpha val="43137"/>
                    </a:srgbClr>
                  </a:outerShdw>
                </a:effectLst>
                <a:latin typeface="Calibri"/>
              </a:rPr>
              <a:t>SAYIM VE YIL SONU İŞLEMLERİ</a:t>
            </a:r>
            <a:endParaRPr lang="tr-TR"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3294404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1000"/>
                                        <p:tgtEl>
                                          <p:spTgt spid="5">
                                            <p:txEl>
                                              <p:pRg st="3" end="3"/>
                                            </p:txEl>
                                          </p:spTgt>
                                        </p:tgtEl>
                                      </p:cBhvr>
                                    </p:animEffect>
                                    <p:anim calcmode="lin" valueType="num">
                                      <p:cBhvr>
                                        <p:cTn id="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animEffect transition="in" filter="fade">
                                      <p:cBhvr>
                                        <p:cTn id="14" dur="1000"/>
                                        <p:tgtEl>
                                          <p:spTgt spid="5">
                                            <p:txEl>
                                              <p:pRg st="4" end="4"/>
                                            </p:txEl>
                                          </p:spTgt>
                                        </p:tgtEl>
                                      </p:cBhvr>
                                    </p:animEffect>
                                    <p:anim calcmode="lin" valueType="num">
                                      <p:cBhvr>
                                        <p:cTn id="1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1000"/>
                                        <p:tgtEl>
                                          <p:spTgt spid="5">
                                            <p:txEl>
                                              <p:pRg st="5" end="5"/>
                                            </p:txEl>
                                          </p:spTgt>
                                        </p:tgtEl>
                                      </p:cBhvr>
                                    </p:animEffect>
                                    <p:anim calcmode="lin" valueType="num">
                                      <p:cBhvr>
                                        <p:cTn id="22"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1000"/>
                                        <p:tgtEl>
                                          <p:spTgt spid="5">
                                            <p:txEl>
                                              <p:pRg st="6" end="6"/>
                                            </p:txEl>
                                          </p:spTgt>
                                        </p:tgtEl>
                                      </p:cBhvr>
                                    </p:animEffect>
                                    <p:anim calcmode="lin" valueType="num">
                                      <p:cBhvr>
                                        <p:cTn id="2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fade">
                                      <p:cBhvr>
                                        <p:cTn id="35" dur="1000"/>
                                        <p:tgtEl>
                                          <p:spTgt spid="5">
                                            <p:txEl>
                                              <p:pRg st="7" end="7"/>
                                            </p:txEl>
                                          </p:spTgt>
                                        </p:tgtEl>
                                      </p:cBhvr>
                                    </p:animEffect>
                                    <p:anim calcmode="lin" valueType="num">
                                      <p:cBhvr>
                                        <p:cTn id="36"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solidFill>
                  <a:prstClr val="black">
                    <a:tint val="75000"/>
                  </a:prstClr>
                </a:solidFill>
              </a:rPr>
              <a:pPr/>
              <a:t>30</a:t>
            </a:fld>
            <a:endParaRPr lang="tr-TR">
              <a:solidFill>
                <a:prstClr val="black">
                  <a:tint val="75000"/>
                </a:prstClr>
              </a:solidFill>
            </a:endParaRPr>
          </a:p>
        </p:txBody>
      </p:sp>
      <p:sp>
        <p:nvSpPr>
          <p:cNvPr id="3" name="Metin kutusu 2"/>
          <p:cNvSpPr txBox="1"/>
          <p:nvPr/>
        </p:nvSpPr>
        <p:spPr>
          <a:xfrm>
            <a:off x="467545" y="692697"/>
            <a:ext cx="8280920" cy="5970865"/>
          </a:xfrm>
          <a:prstGeom prst="rect">
            <a:avLst/>
          </a:prstGeom>
          <a:noFill/>
        </p:spPr>
        <p:txBody>
          <a:bodyPr wrap="square" rtlCol="0">
            <a:spAutoFit/>
          </a:bodyPr>
          <a:lstStyle/>
          <a:p>
            <a:r>
              <a:rPr lang="tr-TR" sz="3200" dirty="0"/>
              <a:t>NOT : 13 </a:t>
            </a:r>
            <a:r>
              <a:rPr lang="tr-TR" sz="3200" dirty="0" err="1"/>
              <a:t>No’lu</a:t>
            </a:r>
            <a:r>
              <a:rPr lang="tr-TR" sz="3200" dirty="0"/>
              <a:t> Cetvel  (Sayım Döküm Cetveli ) çıktısı 1 nüsha alınır ve okulda muhafaza edilir .</a:t>
            </a:r>
          </a:p>
          <a:p>
            <a:r>
              <a:rPr lang="tr-TR" sz="3200" dirty="0"/>
              <a:t>  14 </a:t>
            </a:r>
            <a:r>
              <a:rPr lang="tr-TR" sz="3200" dirty="0" err="1"/>
              <a:t>No’lu</a:t>
            </a:r>
            <a:r>
              <a:rPr lang="tr-TR" sz="3200" dirty="0"/>
              <a:t>  Cetvel (Harcama Birimi Taşınır Mal Yönetim Hesap Cetveli) çıktısı 2 nüsha alınır ve 2 nüshada İlçe Milli Eğitim Müdürlüğü Destek Hizmetleri Bölümüne getirilir onaylama işlemleri bittikten sonra 1 nüshası okula geri verilir.</a:t>
            </a:r>
          </a:p>
          <a:p>
            <a:endParaRPr lang="tr-TR" sz="3200" dirty="0"/>
          </a:p>
          <a:p>
            <a:endParaRPr lang="tr-TR" dirty="0"/>
          </a:p>
          <a:p>
            <a:endParaRPr lang="tr-TR" dirty="0"/>
          </a:p>
          <a:p>
            <a:endParaRPr lang="tr-TR" dirty="0"/>
          </a:p>
          <a:p>
            <a:endParaRPr lang="tr-TR" dirty="0"/>
          </a:p>
          <a:p>
            <a:endParaRPr lang="tr-TR" dirty="0"/>
          </a:p>
          <a:p>
            <a:r>
              <a:rPr lang="tr-TR" sz="3600" dirty="0"/>
              <a:t>                                  SON</a:t>
            </a:r>
          </a:p>
        </p:txBody>
      </p:sp>
    </p:spTree>
    <p:extLst>
      <p:ext uri="{BB962C8B-B14F-4D97-AF65-F5344CB8AC3E}">
        <p14:creationId xmlns:p14="http://schemas.microsoft.com/office/powerpoint/2010/main" val="2922736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AAEAE4A8-A6E5-453E-B946-FB774B73F48C}" type="slidenum">
              <a:rPr lang="tr-TR" smtClean="0">
                <a:solidFill>
                  <a:srgbClr val="000000">
                    <a:lumMod val="65000"/>
                    <a:lumOff val="35000"/>
                  </a:srgbClr>
                </a:solidFill>
              </a:rPr>
              <a:pPr/>
              <a:t>4</a:t>
            </a:fld>
            <a:endParaRPr lang="tr-TR" dirty="0">
              <a:solidFill>
                <a:srgbClr val="000000">
                  <a:lumMod val="65000"/>
                  <a:lumOff val="35000"/>
                </a:srgbClr>
              </a:solidFill>
            </a:endParaRPr>
          </a:p>
        </p:txBody>
      </p:sp>
      <p:sp>
        <p:nvSpPr>
          <p:cNvPr id="4" name="Dikdörtgen 3"/>
          <p:cNvSpPr/>
          <p:nvPr/>
        </p:nvSpPr>
        <p:spPr>
          <a:xfrm>
            <a:off x="395536" y="2636912"/>
            <a:ext cx="8136904" cy="1754326"/>
          </a:xfrm>
          <a:prstGeom prst="rect">
            <a:avLst/>
          </a:prstGeom>
        </p:spPr>
        <p:txBody>
          <a:bodyPr wrap="square">
            <a:spAutoFit/>
          </a:bodyPr>
          <a:lstStyle/>
          <a:p>
            <a:pPr lvl="0" algn="ctr"/>
            <a:r>
              <a:rPr lang="tr-TR" sz="3600" b="1" i="1" dirty="0">
                <a:solidFill>
                  <a:srgbClr val="FF0000"/>
                </a:solidFill>
                <a:effectLst>
                  <a:outerShdw blurRad="38100" dist="38100" dir="2700000" algn="tl">
                    <a:srgbClr val="000000">
                      <a:alpha val="43137"/>
                    </a:srgbClr>
                  </a:outerShdw>
                </a:effectLst>
                <a:latin typeface="Bookman Old Style" panose="02050604050505020204" pitchFamily="18" charset="0"/>
              </a:rPr>
              <a:t>YIL SONU İŞLEMİ YAPILMADAN ÖNCE YAPILACAK EN </a:t>
            </a:r>
            <a:r>
              <a:rPr lang="tr-TR" sz="3600" b="1" i="1" u="sng" dirty="0">
                <a:solidFill>
                  <a:srgbClr val="FF0000"/>
                </a:solidFill>
                <a:effectLst>
                  <a:outerShdw blurRad="38100" dist="38100" dir="2700000" algn="tl">
                    <a:srgbClr val="000000">
                      <a:alpha val="43137"/>
                    </a:srgbClr>
                  </a:outerShdw>
                </a:effectLst>
                <a:latin typeface="Bookman Old Style" panose="02050604050505020204" pitchFamily="18" charset="0"/>
              </a:rPr>
              <a:t>ÖNEMLİ</a:t>
            </a:r>
            <a:r>
              <a:rPr lang="tr-TR" sz="3600" b="1" i="1" dirty="0">
                <a:solidFill>
                  <a:srgbClr val="FF0000"/>
                </a:solidFill>
                <a:effectLst>
                  <a:outerShdw blurRad="38100" dist="38100" dir="2700000" algn="tl">
                    <a:srgbClr val="000000">
                      <a:alpha val="43137"/>
                    </a:srgbClr>
                  </a:outerShdw>
                </a:effectLst>
                <a:latin typeface="Bookman Old Style" panose="02050604050505020204" pitchFamily="18" charset="0"/>
              </a:rPr>
              <a:t> İŞLEM</a:t>
            </a:r>
            <a:endParaRPr lang="tr-TR" sz="3600" i="1" dirty="0">
              <a:effectLst>
                <a:outerShdw blurRad="38100" dist="38100" dir="2700000" algn="tl">
                  <a:srgbClr val="000000">
                    <a:alpha val="43137"/>
                  </a:srgbClr>
                </a:outerShdw>
              </a:effectLst>
              <a:latin typeface="Bookman Old Style" panose="02050604050505020204" pitchFamily="18" charset="0"/>
            </a:endParaRPr>
          </a:p>
        </p:txBody>
      </p:sp>
    </p:spTree>
    <p:extLst>
      <p:ext uri="{BB962C8B-B14F-4D97-AF65-F5344CB8AC3E}">
        <p14:creationId xmlns:p14="http://schemas.microsoft.com/office/powerpoint/2010/main" val="303181155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LOGO"/>
          <p:cNvPicPr>
            <a:picLocks noChangeAspect="1" noChangeArrowheads="1"/>
          </p:cNvPicPr>
          <p:nvPr/>
        </p:nvPicPr>
        <p:blipFill rotWithShape="1">
          <a:blip r:embed="rId2">
            <a:extLst>
              <a:ext uri="{28A0092B-C50C-407E-A947-70E740481C1C}">
                <a14:useLocalDpi xmlns:a14="http://schemas.microsoft.com/office/drawing/2010/main" val="0"/>
              </a:ext>
            </a:extLst>
          </a:blip>
          <a:srcRect l="16633" t="13742" r="16649" b="13215"/>
          <a:stretch/>
        </p:blipFill>
        <p:spPr bwMode="auto">
          <a:xfrm>
            <a:off x="358778" y="5821789"/>
            <a:ext cx="612822" cy="631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ikdörtgen 3"/>
          <p:cNvSpPr/>
          <p:nvPr/>
        </p:nvSpPr>
        <p:spPr>
          <a:xfrm>
            <a:off x="-36512" y="44624"/>
            <a:ext cx="7664534" cy="954107"/>
          </a:xfrm>
          <a:prstGeom prst="rect">
            <a:avLst/>
          </a:prstGeom>
        </p:spPr>
        <p:txBody>
          <a:bodyPr wrap="none">
            <a:spAutoFit/>
          </a:bodyPr>
          <a:lstStyle/>
          <a:p>
            <a:r>
              <a:rPr lang="tr-TR" sz="2800" dirty="0">
                <a:solidFill>
                  <a:prstClr val="black"/>
                </a:solidFill>
                <a:latin typeface="Calibri"/>
              </a:rPr>
              <a:t> </a:t>
            </a:r>
            <a:r>
              <a:rPr lang="tr-TR" sz="2800" b="1" dirty="0">
                <a:solidFill>
                  <a:srgbClr val="FF0000"/>
                </a:solidFill>
              </a:rPr>
              <a:t>ÖNEMLİ !!!</a:t>
            </a:r>
          </a:p>
          <a:p>
            <a:r>
              <a:rPr lang="tr-TR" sz="2800" b="1" dirty="0">
                <a:solidFill>
                  <a:srgbClr val="FF0000"/>
                </a:solidFill>
                <a:effectLst>
                  <a:outerShdw blurRad="38100" dist="38100" dir="2700000" algn="tl">
                    <a:srgbClr val="000000">
                      <a:alpha val="43137"/>
                    </a:srgbClr>
                  </a:outerShdw>
                </a:effectLst>
              </a:rPr>
              <a:t>		</a:t>
            </a:r>
            <a:r>
              <a:rPr lang="tr-TR" sz="2400" b="1" dirty="0">
                <a:solidFill>
                  <a:srgbClr val="FF0000"/>
                </a:solidFill>
              </a:rPr>
              <a:t> Taşınır (TKYS) – Taşınır (MUHASEBE) Raporu</a:t>
            </a:r>
            <a:endParaRPr lang="tr-TR" sz="2400" b="1" dirty="0">
              <a:effectLst>
                <a:outerShdw blurRad="38100" dist="38100" dir="2700000" algn="tl">
                  <a:srgbClr val="000000">
                    <a:alpha val="43137"/>
                  </a:srgbClr>
                </a:outerShdw>
              </a:effectLst>
            </a:endParaRPr>
          </a:p>
        </p:txBody>
      </p:sp>
      <p:pic>
        <p:nvPicPr>
          <p:cNvPr id="5" name="Resim 4"/>
          <p:cNvPicPr/>
          <p:nvPr/>
        </p:nvPicPr>
        <p:blipFill rotWithShape="1">
          <a:blip r:embed="rId3"/>
          <a:srcRect t="11687" r="1053" b="5214"/>
          <a:stretch/>
        </p:blipFill>
        <p:spPr bwMode="auto">
          <a:xfrm>
            <a:off x="214762" y="1032351"/>
            <a:ext cx="8389686" cy="5420985"/>
          </a:xfrm>
          <a:prstGeom prst="rect">
            <a:avLst/>
          </a:prstGeom>
          <a:ln>
            <a:noFill/>
          </a:ln>
          <a:extLst>
            <a:ext uri="{53640926-AAD7-44D8-BBD7-CCE9431645EC}">
              <a14:shadowObscured xmlns:a14="http://schemas.microsoft.com/office/drawing/2010/main"/>
            </a:ext>
          </a:extLst>
        </p:spPr>
      </p:pic>
      <p:sp>
        <p:nvSpPr>
          <p:cNvPr id="9" name="Dikdörtgen 8"/>
          <p:cNvSpPr/>
          <p:nvPr/>
        </p:nvSpPr>
        <p:spPr>
          <a:xfrm>
            <a:off x="386486" y="3408648"/>
            <a:ext cx="612000" cy="10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Yuvarlatılmış Dikdörtgen 9"/>
          <p:cNvSpPr/>
          <p:nvPr/>
        </p:nvSpPr>
        <p:spPr>
          <a:xfrm>
            <a:off x="3563888" y="3639796"/>
            <a:ext cx="3816424" cy="941332"/>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dirty="0">
                <a:solidFill>
                  <a:schemeClr val="tx1"/>
                </a:solidFill>
              </a:rPr>
              <a:t>Yönetim Raporları</a:t>
            </a:r>
          </a:p>
        </p:txBody>
      </p:sp>
      <p:sp>
        <p:nvSpPr>
          <p:cNvPr id="12" name="Dikdörtgen 11"/>
          <p:cNvSpPr/>
          <p:nvPr/>
        </p:nvSpPr>
        <p:spPr>
          <a:xfrm>
            <a:off x="539552" y="3531796"/>
            <a:ext cx="1116000" cy="10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Yuvarlatılmış Dikdörtgen 12"/>
          <p:cNvSpPr/>
          <p:nvPr/>
        </p:nvSpPr>
        <p:spPr>
          <a:xfrm>
            <a:off x="3275856" y="4725144"/>
            <a:ext cx="5328592" cy="792088"/>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dirty="0">
                <a:solidFill>
                  <a:schemeClr val="tx1"/>
                </a:solidFill>
              </a:rPr>
              <a:t>Taşınır (TKYS) – Taşınır (MUHASEBE) Raporu Sekmeleri açılır.</a:t>
            </a:r>
          </a:p>
        </p:txBody>
      </p:sp>
    </p:spTree>
    <p:extLst>
      <p:ext uri="{BB962C8B-B14F-4D97-AF65-F5344CB8AC3E}">
        <p14:creationId xmlns:p14="http://schemas.microsoft.com/office/powerpoint/2010/main" val="15102824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LOGO"/>
          <p:cNvPicPr>
            <a:picLocks noChangeAspect="1" noChangeArrowheads="1"/>
          </p:cNvPicPr>
          <p:nvPr/>
        </p:nvPicPr>
        <p:blipFill rotWithShape="1">
          <a:blip r:embed="rId2">
            <a:extLst>
              <a:ext uri="{28A0092B-C50C-407E-A947-70E740481C1C}">
                <a14:useLocalDpi xmlns:a14="http://schemas.microsoft.com/office/drawing/2010/main" val="0"/>
              </a:ext>
            </a:extLst>
          </a:blip>
          <a:srcRect l="16633" t="13742" r="16649" b="13215"/>
          <a:stretch/>
        </p:blipFill>
        <p:spPr bwMode="auto">
          <a:xfrm>
            <a:off x="358778" y="5821789"/>
            <a:ext cx="612822" cy="631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5"/>
          <p:cNvPicPr/>
          <p:nvPr/>
        </p:nvPicPr>
        <p:blipFill rotWithShape="1">
          <a:blip r:embed="rId3"/>
          <a:srcRect t="11829" r="1304" b="5075"/>
          <a:stretch/>
        </p:blipFill>
        <p:spPr bwMode="auto">
          <a:xfrm>
            <a:off x="358778" y="1012694"/>
            <a:ext cx="8389686" cy="5440642"/>
          </a:xfrm>
          <a:prstGeom prst="rect">
            <a:avLst/>
          </a:prstGeom>
          <a:ln>
            <a:noFill/>
          </a:ln>
          <a:extLst>
            <a:ext uri="{53640926-AAD7-44D8-BBD7-CCE9431645EC}">
              <a14:shadowObscured xmlns:a14="http://schemas.microsoft.com/office/drawing/2010/main"/>
            </a:ext>
          </a:extLst>
        </p:spPr>
      </p:pic>
      <p:sp>
        <p:nvSpPr>
          <p:cNvPr id="5" name="Dikdörtgen 4"/>
          <p:cNvSpPr/>
          <p:nvPr/>
        </p:nvSpPr>
        <p:spPr>
          <a:xfrm>
            <a:off x="2060956" y="1916832"/>
            <a:ext cx="540000"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Yuvarlatılmış Dikdörtgen 6"/>
          <p:cNvSpPr/>
          <p:nvPr/>
        </p:nvSpPr>
        <p:spPr>
          <a:xfrm>
            <a:off x="5508104" y="4077072"/>
            <a:ext cx="2736304" cy="864096"/>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solidFill>
                  <a:schemeClr val="tx1"/>
                </a:solidFill>
              </a:rPr>
              <a:t>Ait Olduğu Yıl Seçilir.</a:t>
            </a:r>
          </a:p>
        </p:txBody>
      </p:sp>
      <p:sp>
        <p:nvSpPr>
          <p:cNvPr id="8" name="Yuvarlatılmış Dikdörtgen 7"/>
          <p:cNvSpPr/>
          <p:nvPr/>
        </p:nvSpPr>
        <p:spPr>
          <a:xfrm>
            <a:off x="5508104" y="5196755"/>
            <a:ext cx="2736304" cy="625033"/>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err="1">
                <a:solidFill>
                  <a:schemeClr val="tx1"/>
                </a:solidFill>
              </a:rPr>
              <a:t>Pdf</a:t>
            </a:r>
            <a:r>
              <a:rPr lang="tr-TR" sz="2000" dirty="0">
                <a:solidFill>
                  <a:schemeClr val="tx1"/>
                </a:solidFill>
              </a:rPr>
              <a:t> Rapor Al Tıklanır.</a:t>
            </a:r>
          </a:p>
        </p:txBody>
      </p:sp>
      <p:sp>
        <p:nvSpPr>
          <p:cNvPr id="9" name="Dikdörtgen 8"/>
          <p:cNvSpPr/>
          <p:nvPr/>
        </p:nvSpPr>
        <p:spPr>
          <a:xfrm>
            <a:off x="2045876" y="2177156"/>
            <a:ext cx="468000"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2" name="Grup 1"/>
          <p:cNvGrpSpPr/>
          <p:nvPr/>
        </p:nvGrpSpPr>
        <p:grpSpPr>
          <a:xfrm>
            <a:off x="2843808" y="3480683"/>
            <a:ext cx="2016224" cy="2952328"/>
            <a:chOff x="2843808" y="3480683"/>
            <a:chExt cx="2016224" cy="2952328"/>
          </a:xfrm>
        </p:grpSpPr>
        <p:pic>
          <p:nvPicPr>
            <p:cNvPr id="10" name="Resim 9"/>
            <p:cNvPicPr/>
            <p:nvPr/>
          </p:nvPicPr>
          <p:blipFill rotWithShape="1">
            <a:blip r:embed="rId4"/>
            <a:srcRect l="33033" t="10974" r="33943" b="5358"/>
            <a:stretch/>
          </p:blipFill>
          <p:spPr bwMode="auto">
            <a:xfrm>
              <a:off x="2843808" y="3480683"/>
              <a:ext cx="2016224" cy="2952328"/>
            </a:xfrm>
            <a:prstGeom prst="rect">
              <a:avLst/>
            </a:prstGeom>
            <a:ln>
              <a:noFill/>
            </a:ln>
            <a:extLst>
              <a:ext uri="{53640926-AAD7-44D8-BBD7-CCE9431645EC}">
                <a14:shadowObscured xmlns:a14="http://schemas.microsoft.com/office/drawing/2010/main"/>
              </a:ext>
            </a:extLst>
          </p:spPr>
        </p:pic>
        <p:sp>
          <p:nvSpPr>
            <p:cNvPr id="11" name="Dikdörtgen 10"/>
            <p:cNvSpPr/>
            <p:nvPr/>
          </p:nvSpPr>
          <p:spPr>
            <a:xfrm>
              <a:off x="3350366" y="3502000"/>
              <a:ext cx="1005609" cy="143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12" name="Dikdörtgen 11"/>
          <p:cNvSpPr/>
          <p:nvPr/>
        </p:nvSpPr>
        <p:spPr>
          <a:xfrm>
            <a:off x="-36512" y="44624"/>
            <a:ext cx="7664534" cy="954107"/>
          </a:xfrm>
          <a:prstGeom prst="rect">
            <a:avLst/>
          </a:prstGeom>
        </p:spPr>
        <p:txBody>
          <a:bodyPr wrap="none">
            <a:spAutoFit/>
          </a:bodyPr>
          <a:lstStyle/>
          <a:p>
            <a:r>
              <a:rPr lang="tr-TR" sz="2800" dirty="0">
                <a:solidFill>
                  <a:prstClr val="black"/>
                </a:solidFill>
                <a:latin typeface="Calibri"/>
              </a:rPr>
              <a:t> </a:t>
            </a:r>
            <a:r>
              <a:rPr lang="tr-TR" sz="2800" b="1" dirty="0">
                <a:solidFill>
                  <a:srgbClr val="FF0000"/>
                </a:solidFill>
              </a:rPr>
              <a:t>ÖNEMLİ !!!</a:t>
            </a:r>
          </a:p>
          <a:p>
            <a:r>
              <a:rPr lang="tr-TR" sz="2800" b="1" dirty="0">
                <a:solidFill>
                  <a:srgbClr val="FF0000"/>
                </a:solidFill>
                <a:effectLst>
                  <a:outerShdw blurRad="38100" dist="38100" dir="2700000" algn="tl">
                    <a:srgbClr val="000000">
                      <a:alpha val="43137"/>
                    </a:srgbClr>
                  </a:outerShdw>
                </a:effectLst>
              </a:rPr>
              <a:t>		</a:t>
            </a:r>
            <a:r>
              <a:rPr lang="tr-TR" sz="2400" b="1" dirty="0">
                <a:solidFill>
                  <a:srgbClr val="FF0000"/>
                </a:solidFill>
              </a:rPr>
              <a:t> Taşınır (TKYS) – Taşınır (MUHASEBE) Raporu</a:t>
            </a:r>
            <a:endParaRPr lang="tr-TR"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2717897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1000" fill="hold"/>
                                        <p:tgtEl>
                                          <p:spTgt spid="2"/>
                                        </p:tgtEl>
                                        <p:attrNameLst>
                                          <p:attrName>ppt_w</p:attrName>
                                        </p:attrNameLst>
                                      </p:cBhvr>
                                      <p:tavLst>
                                        <p:tav tm="0">
                                          <p:val>
                                            <p:fltVal val="0"/>
                                          </p:val>
                                        </p:tav>
                                        <p:tav tm="100000">
                                          <p:val>
                                            <p:strVal val="#ppt_w"/>
                                          </p:val>
                                        </p:tav>
                                      </p:tavLst>
                                    </p:anim>
                                    <p:anim calcmode="lin" valueType="num">
                                      <p:cBhvr>
                                        <p:cTn id="36" dur="1000" fill="hold"/>
                                        <p:tgtEl>
                                          <p:spTgt spid="2"/>
                                        </p:tgtEl>
                                        <p:attrNameLst>
                                          <p:attrName>ppt_h</p:attrName>
                                        </p:attrNameLst>
                                      </p:cBhvr>
                                      <p:tavLst>
                                        <p:tav tm="0">
                                          <p:val>
                                            <p:fltVal val="0"/>
                                          </p:val>
                                        </p:tav>
                                        <p:tav tm="100000">
                                          <p:val>
                                            <p:strVal val="#ppt_h"/>
                                          </p:val>
                                        </p:tav>
                                      </p:tavLst>
                                    </p:anim>
                                    <p:anim calcmode="lin" valueType="num">
                                      <p:cBhvr>
                                        <p:cTn id="37" dur="1000" fill="hold"/>
                                        <p:tgtEl>
                                          <p:spTgt spid="2"/>
                                        </p:tgtEl>
                                        <p:attrNameLst>
                                          <p:attrName>style.rotation</p:attrName>
                                        </p:attrNameLst>
                                      </p:cBhvr>
                                      <p:tavLst>
                                        <p:tav tm="0">
                                          <p:val>
                                            <p:fltVal val="90"/>
                                          </p:val>
                                        </p:tav>
                                        <p:tav tm="100000">
                                          <p:val>
                                            <p:fltVal val="0"/>
                                          </p:val>
                                        </p:tav>
                                      </p:tavLst>
                                    </p:anim>
                                    <p:animEffect transition="in" filter="fade">
                                      <p:cBhvr>
                                        <p:cTn id="3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p:nvPr/>
        </p:nvPicPr>
        <p:blipFill rotWithShape="1">
          <a:blip r:embed="rId2"/>
          <a:srcRect l="33038" t="11544" r="34009" b="5897"/>
          <a:stretch/>
        </p:blipFill>
        <p:spPr bwMode="auto">
          <a:xfrm>
            <a:off x="4141547" y="998730"/>
            <a:ext cx="4576869" cy="5742637"/>
          </a:xfrm>
          <a:prstGeom prst="rect">
            <a:avLst/>
          </a:prstGeom>
          <a:ln>
            <a:noFill/>
          </a:ln>
          <a:extLst>
            <a:ext uri="{53640926-AAD7-44D8-BBD7-CCE9431645EC}">
              <a14:shadowObscured xmlns:a14="http://schemas.microsoft.com/office/drawing/2010/main"/>
            </a:ext>
          </a:extLst>
        </p:spPr>
      </p:pic>
      <p:sp>
        <p:nvSpPr>
          <p:cNvPr id="6" name="Dikdörtgen 5"/>
          <p:cNvSpPr/>
          <p:nvPr/>
        </p:nvSpPr>
        <p:spPr>
          <a:xfrm>
            <a:off x="-36512" y="44624"/>
            <a:ext cx="7664534" cy="954107"/>
          </a:xfrm>
          <a:prstGeom prst="rect">
            <a:avLst/>
          </a:prstGeom>
        </p:spPr>
        <p:txBody>
          <a:bodyPr wrap="none">
            <a:spAutoFit/>
          </a:bodyPr>
          <a:lstStyle/>
          <a:p>
            <a:r>
              <a:rPr lang="tr-TR" sz="2800" dirty="0">
                <a:solidFill>
                  <a:prstClr val="black"/>
                </a:solidFill>
                <a:latin typeface="Calibri"/>
              </a:rPr>
              <a:t> </a:t>
            </a:r>
            <a:r>
              <a:rPr lang="tr-TR" sz="2800" b="1" dirty="0">
                <a:solidFill>
                  <a:srgbClr val="FF0000"/>
                </a:solidFill>
              </a:rPr>
              <a:t>ÖNEMLİ !!!</a:t>
            </a:r>
          </a:p>
          <a:p>
            <a:r>
              <a:rPr lang="tr-TR" sz="2800" b="1" dirty="0">
                <a:solidFill>
                  <a:srgbClr val="FF0000"/>
                </a:solidFill>
                <a:effectLst>
                  <a:outerShdw blurRad="38100" dist="38100" dir="2700000" algn="tl">
                    <a:srgbClr val="000000">
                      <a:alpha val="43137"/>
                    </a:srgbClr>
                  </a:outerShdw>
                </a:effectLst>
              </a:rPr>
              <a:t>		</a:t>
            </a:r>
            <a:r>
              <a:rPr lang="tr-TR" sz="2400" b="1" dirty="0">
                <a:solidFill>
                  <a:srgbClr val="FF0000"/>
                </a:solidFill>
              </a:rPr>
              <a:t> Taşınır (TKYS) – Taşınır (MUHASEBE) Raporu</a:t>
            </a:r>
            <a:endParaRPr lang="tr-TR" sz="2400" b="1" dirty="0">
              <a:effectLst>
                <a:outerShdw blurRad="38100" dist="38100" dir="2700000" algn="tl">
                  <a:srgbClr val="000000">
                    <a:alpha val="43137"/>
                  </a:srgbClr>
                </a:outerShdw>
              </a:effectLst>
            </a:endParaRPr>
          </a:p>
        </p:txBody>
      </p:sp>
      <p:sp>
        <p:nvSpPr>
          <p:cNvPr id="7" name="Sağ Ok Belirtme Çizgisi 6"/>
          <p:cNvSpPr/>
          <p:nvPr/>
        </p:nvSpPr>
        <p:spPr>
          <a:xfrm>
            <a:off x="179512" y="980728"/>
            <a:ext cx="3744416" cy="5400600"/>
          </a:xfrm>
          <a:prstGeom prst="rightArrowCallout">
            <a:avLst/>
          </a:prstGeom>
          <a:noFill/>
          <a:ln w="730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sz="2400" b="1" dirty="0">
                <a:solidFill>
                  <a:schemeClr val="tx1"/>
                </a:solidFill>
              </a:rPr>
              <a:t>Taşınır (TKYS) – Taşınır (MUHASEBE) Raporunda Fark Sütunu 0.00 olmalıdır.</a:t>
            </a:r>
          </a:p>
          <a:p>
            <a:pPr lvl="0"/>
            <a:endParaRPr lang="tr-TR" sz="2400" b="1" dirty="0">
              <a:solidFill>
                <a:schemeClr val="tx1"/>
              </a:solidFill>
            </a:endParaRPr>
          </a:p>
          <a:p>
            <a:pPr lvl="0"/>
            <a:r>
              <a:rPr lang="tr-TR" sz="2400" b="1" dirty="0">
                <a:solidFill>
                  <a:schemeClr val="tx1"/>
                </a:solidFill>
              </a:rPr>
              <a:t>Eğer fark varsa sorun çözüldükten sonra Yıl Sonu İşlemlerine geçilmelidir.</a:t>
            </a:r>
            <a:endParaRPr lang="tr-TR" sz="2400" dirty="0">
              <a:solidFill>
                <a:schemeClr val="tx1"/>
              </a:solidFill>
            </a:endParaRPr>
          </a:p>
        </p:txBody>
      </p:sp>
      <p:sp>
        <p:nvSpPr>
          <p:cNvPr id="8" name="Dikdörtgen 7"/>
          <p:cNvSpPr/>
          <p:nvPr/>
        </p:nvSpPr>
        <p:spPr>
          <a:xfrm>
            <a:off x="7937904" y="1466312"/>
            <a:ext cx="648008" cy="511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5350952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p:nvPr/>
        </p:nvPicPr>
        <p:blipFill rotWithShape="1">
          <a:blip r:embed="rId2"/>
          <a:srcRect l="47293" t="7491" r="19044" b="7632"/>
          <a:stretch/>
        </p:blipFill>
        <p:spPr bwMode="auto">
          <a:xfrm>
            <a:off x="4139952" y="980728"/>
            <a:ext cx="4248472" cy="5616624"/>
          </a:xfrm>
          <a:prstGeom prst="rect">
            <a:avLst/>
          </a:prstGeom>
          <a:ln>
            <a:noFill/>
          </a:ln>
          <a:extLst>
            <a:ext uri="{53640926-AAD7-44D8-BBD7-CCE9431645EC}">
              <a14:shadowObscured xmlns:a14="http://schemas.microsoft.com/office/drawing/2010/main"/>
            </a:ext>
          </a:extLst>
        </p:spPr>
      </p:pic>
      <p:sp>
        <p:nvSpPr>
          <p:cNvPr id="6" name="Dikdörtgen 5"/>
          <p:cNvSpPr/>
          <p:nvPr/>
        </p:nvSpPr>
        <p:spPr>
          <a:xfrm>
            <a:off x="-36512" y="44624"/>
            <a:ext cx="7664534" cy="954107"/>
          </a:xfrm>
          <a:prstGeom prst="rect">
            <a:avLst/>
          </a:prstGeom>
        </p:spPr>
        <p:txBody>
          <a:bodyPr wrap="none">
            <a:spAutoFit/>
          </a:bodyPr>
          <a:lstStyle/>
          <a:p>
            <a:r>
              <a:rPr lang="tr-TR" sz="2800" dirty="0">
                <a:solidFill>
                  <a:prstClr val="black"/>
                </a:solidFill>
                <a:latin typeface="Calibri"/>
              </a:rPr>
              <a:t> </a:t>
            </a:r>
            <a:r>
              <a:rPr lang="tr-TR" sz="2800" b="1" dirty="0">
                <a:solidFill>
                  <a:srgbClr val="FF0000"/>
                </a:solidFill>
              </a:rPr>
              <a:t>ÖNEMLİ !!!</a:t>
            </a:r>
          </a:p>
          <a:p>
            <a:r>
              <a:rPr lang="tr-TR" sz="2800" b="1" dirty="0">
                <a:solidFill>
                  <a:srgbClr val="FF0000"/>
                </a:solidFill>
                <a:effectLst>
                  <a:outerShdw blurRad="38100" dist="38100" dir="2700000" algn="tl">
                    <a:srgbClr val="000000">
                      <a:alpha val="43137"/>
                    </a:srgbClr>
                  </a:outerShdw>
                </a:effectLst>
              </a:rPr>
              <a:t>		</a:t>
            </a:r>
            <a:r>
              <a:rPr lang="tr-TR" sz="2400" b="1" dirty="0">
                <a:solidFill>
                  <a:srgbClr val="FF0000"/>
                </a:solidFill>
              </a:rPr>
              <a:t> Taşınır (TKYS) – Taşınır (MUHASEBE) Raporu</a:t>
            </a:r>
            <a:endParaRPr lang="tr-TR" sz="2400" b="1" dirty="0">
              <a:effectLst>
                <a:outerShdw blurRad="38100" dist="38100" dir="2700000" algn="tl">
                  <a:srgbClr val="000000">
                    <a:alpha val="43137"/>
                  </a:srgbClr>
                </a:outerShdw>
              </a:effectLst>
            </a:endParaRPr>
          </a:p>
        </p:txBody>
      </p:sp>
      <p:sp>
        <p:nvSpPr>
          <p:cNvPr id="7" name="Sağ Ok Belirtme Çizgisi 6"/>
          <p:cNvSpPr/>
          <p:nvPr/>
        </p:nvSpPr>
        <p:spPr>
          <a:xfrm>
            <a:off x="179512" y="980728"/>
            <a:ext cx="3744416" cy="5616624"/>
          </a:xfrm>
          <a:prstGeom prst="rightArrowCallout">
            <a:avLst/>
          </a:prstGeom>
          <a:noFill/>
          <a:ln w="730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sz="2400" b="1" dirty="0">
                <a:solidFill>
                  <a:schemeClr val="tx1"/>
                </a:solidFill>
              </a:rPr>
              <a:t>Taşınır (TKYS) – Taşınır (MUHASEBE) Raporunda Fark Sütununda; far  kuruş ise ‘’Kuruş Farkları Cetveli’’ düzenlenerek ilgili mal müdürlüğüne verilir ve hesap denkliği sağlanır.</a:t>
            </a:r>
          </a:p>
          <a:p>
            <a:pPr lvl="0"/>
            <a:endParaRPr lang="tr-TR" b="1" dirty="0">
              <a:solidFill>
                <a:srgbClr val="FF0000"/>
              </a:solidFill>
            </a:endParaRPr>
          </a:p>
          <a:p>
            <a:pPr lvl="0"/>
            <a:endParaRPr lang="tr-TR" dirty="0">
              <a:solidFill>
                <a:schemeClr val="tx1"/>
              </a:solidFill>
            </a:endParaRPr>
          </a:p>
        </p:txBody>
      </p:sp>
      <p:sp>
        <p:nvSpPr>
          <p:cNvPr id="8" name="Dikdörtgen 7"/>
          <p:cNvSpPr/>
          <p:nvPr/>
        </p:nvSpPr>
        <p:spPr>
          <a:xfrm>
            <a:off x="4283968" y="2420888"/>
            <a:ext cx="3960440"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5652120" y="1286763"/>
            <a:ext cx="1224136" cy="1260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91138980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AAEAE4A8-A6E5-453E-B946-FB774B73F48C}" type="slidenum">
              <a:rPr lang="tr-TR" smtClean="0">
                <a:solidFill>
                  <a:srgbClr val="000000">
                    <a:lumMod val="65000"/>
                    <a:lumOff val="35000"/>
                  </a:srgbClr>
                </a:solidFill>
              </a:rPr>
              <a:pPr/>
              <a:t>9</a:t>
            </a:fld>
            <a:endParaRPr lang="tr-TR" dirty="0">
              <a:solidFill>
                <a:srgbClr val="000000">
                  <a:lumMod val="65000"/>
                  <a:lumOff val="35000"/>
                </a:srgbClr>
              </a:solidFill>
            </a:endParaRPr>
          </a:p>
        </p:txBody>
      </p:sp>
      <p:sp>
        <p:nvSpPr>
          <p:cNvPr id="4" name="Dikdörtgen 3"/>
          <p:cNvSpPr/>
          <p:nvPr/>
        </p:nvSpPr>
        <p:spPr>
          <a:xfrm>
            <a:off x="395536" y="2636912"/>
            <a:ext cx="8136904" cy="1200329"/>
          </a:xfrm>
          <a:prstGeom prst="rect">
            <a:avLst/>
          </a:prstGeom>
        </p:spPr>
        <p:txBody>
          <a:bodyPr wrap="square">
            <a:spAutoFit/>
          </a:bodyPr>
          <a:lstStyle/>
          <a:p>
            <a:pPr lvl="0" algn="ctr"/>
            <a:r>
              <a:rPr lang="tr-TR" sz="3600" b="1" i="1" dirty="0">
                <a:solidFill>
                  <a:srgbClr val="FF0000"/>
                </a:solidFill>
                <a:effectLst>
                  <a:outerShdw blurRad="38100" dist="38100" dir="2700000" algn="tl">
                    <a:srgbClr val="000000">
                      <a:alpha val="43137"/>
                    </a:srgbClr>
                  </a:outerShdw>
                </a:effectLst>
                <a:latin typeface="Bookman Old Style" panose="02050604050505020204" pitchFamily="18" charset="0"/>
              </a:rPr>
              <a:t>1.1 SAYIM TUTANAĞI OLUŞTURMA</a:t>
            </a:r>
            <a:endParaRPr lang="tr-TR" sz="3600" i="1" dirty="0">
              <a:effectLst>
                <a:outerShdw blurRad="38100" dist="38100" dir="2700000" algn="tl">
                  <a:srgbClr val="000000">
                    <a:alpha val="43137"/>
                  </a:srgbClr>
                </a:outerShdw>
              </a:effectLst>
              <a:latin typeface="Bookman Old Style" panose="02050604050505020204" pitchFamily="18" charset="0"/>
            </a:endParaRPr>
          </a:p>
        </p:txBody>
      </p:sp>
    </p:spTree>
    <p:extLst>
      <p:ext uri="{BB962C8B-B14F-4D97-AF65-F5344CB8AC3E}">
        <p14:creationId xmlns:p14="http://schemas.microsoft.com/office/powerpoint/2010/main" val="309841913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theme/theme1.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otalTime>2697</TotalTime>
  <Words>527</Words>
  <Application>Microsoft Office PowerPoint</Application>
  <PresentationFormat>Ekran Gösterisi (4:3)</PresentationFormat>
  <Paragraphs>151</Paragraphs>
  <Slides>30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30</vt:i4>
      </vt:variant>
    </vt:vector>
  </HeadingPairs>
  <TitlesOfParts>
    <vt:vector size="35" baseType="lpstr">
      <vt:lpstr>Arial</vt:lpstr>
      <vt:lpstr>Bookman Old Style</vt:lpstr>
      <vt:lpstr>Calibri</vt:lpstr>
      <vt:lpstr>Tahoma</vt:lpstr>
      <vt:lpstr>1_Ofis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TAŞINIR MAL YÖNETMELİĞİ  Günay KILIÇ Taşınır Kayıt Yetkilisi</dc:title>
  <dc:creator>lenovo</dc:creator>
  <cp:lastModifiedBy>KALECİK ŞUBE MÜDÜRÜ</cp:lastModifiedBy>
  <cp:revision>259</cp:revision>
  <cp:lastPrinted>2016-05-26T07:30:07Z</cp:lastPrinted>
  <dcterms:created xsi:type="dcterms:W3CDTF">2016-05-24T12:53:58Z</dcterms:created>
  <dcterms:modified xsi:type="dcterms:W3CDTF">2017-12-07T11:57:56Z</dcterms:modified>
</cp:coreProperties>
</file>